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825" r:id="rId6"/>
  </p:sldMasterIdLst>
  <p:notesMasterIdLst>
    <p:notesMasterId r:id="rId39"/>
  </p:notesMasterIdLst>
  <p:sldIdLst>
    <p:sldId id="336" r:id="rId7"/>
    <p:sldId id="141169912" r:id="rId8"/>
    <p:sldId id="709" r:id="rId9"/>
    <p:sldId id="743" r:id="rId10"/>
    <p:sldId id="141170035" r:id="rId11"/>
    <p:sldId id="141169904" r:id="rId12"/>
    <p:sldId id="141170188" r:id="rId13"/>
    <p:sldId id="141170172" r:id="rId14"/>
    <p:sldId id="141170170" r:id="rId15"/>
    <p:sldId id="141170195" r:id="rId16"/>
    <p:sldId id="141170178" r:id="rId17"/>
    <p:sldId id="141169906" r:id="rId18"/>
    <p:sldId id="141169872" r:id="rId19"/>
    <p:sldId id="141169873" r:id="rId20"/>
    <p:sldId id="141170194" r:id="rId21"/>
    <p:sldId id="141169958" r:id="rId22"/>
    <p:sldId id="141170185" r:id="rId23"/>
    <p:sldId id="141170173" r:id="rId24"/>
    <p:sldId id="141169844" r:id="rId25"/>
    <p:sldId id="141170165" r:id="rId26"/>
    <p:sldId id="141170101" r:id="rId27"/>
    <p:sldId id="141170087" r:id="rId28"/>
    <p:sldId id="141169884" r:id="rId29"/>
    <p:sldId id="141170192" r:id="rId30"/>
    <p:sldId id="260" r:id="rId31"/>
    <p:sldId id="141169905" r:id="rId32"/>
    <p:sldId id="141170190" r:id="rId33"/>
    <p:sldId id="141170193" r:id="rId34"/>
    <p:sldId id="141170168" r:id="rId35"/>
    <p:sldId id="141169993" r:id="rId36"/>
    <p:sldId id="1455" r:id="rId37"/>
    <p:sldId id="1458" r:id="rId3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8EA911D-41A9-7595-73B0-B248AB587168}" name="Sullivan, Stephen M CTR JS J6 (USA)" initials="SSMCJJ(" userId="S::stephen.m.sullivan14.ctr@mail.mil::09533073-ba80-4ec6-aa29-c3f724b8aa56" providerId="AD"/>
  <p188:author id="{B430A394-1688-D2A7-782E-06CE313A9A66}" name="Sullivan, Stephen [USA]" initials="SS[" userId="S::612130@bah.com::216bf0d3-a36f-4b82-a22a-fc284ac9e5a2" providerId="AD"/>
  <p188:author id="{EDB363F2-1F29-1AEA-CF83-D31A2FFFD209}" name="Jane Harnad" initials="JH" userId="S::jane.harnad@oasisopenstandards.onmicrosoft.com::c9e45659-fc49-4aa1-955b-e8edab0081f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BFBA5"/>
    <a:srgbClr val="004486"/>
    <a:srgbClr val="EE7E2D"/>
    <a:srgbClr val="004283"/>
    <a:srgbClr val="004282"/>
    <a:srgbClr val="004383"/>
    <a:srgbClr val="E8EEF4"/>
    <a:srgbClr val="334052"/>
    <a:srgbClr val="0051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70" autoAdjust="0"/>
    <p:restoredTop sz="69326" autoAdjust="0"/>
  </p:normalViewPr>
  <p:slideViewPr>
    <p:cSldViewPr snapToGrid="0">
      <p:cViewPr varScale="1">
        <p:scale>
          <a:sx n="44" d="100"/>
          <a:sy n="44" d="100"/>
        </p:scale>
        <p:origin x="1800" y="80"/>
      </p:cViewPr>
      <p:guideLst/>
    </p:cSldViewPr>
  </p:slideViewPr>
  <p:outlineViewPr>
    <p:cViewPr>
      <p:scale>
        <a:sx n="33" d="100"/>
        <a:sy n="33" d="100"/>
      </p:scale>
      <p:origin x="0" y="-14778"/>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3" d="100"/>
          <a:sy n="83" d="100"/>
        </p:scale>
        <p:origin x="3828" y="-3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8/10/relationships/authors" Target="authors.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llivan, Stephen M CTR JS J6 (USA)" userId="09533073-ba80-4ec6-aa29-c3f724b8aa56" providerId="ADAL" clId="{195AF038-B9DD-42F2-A4AE-88CE6CF8AE72}"/>
    <pc:docChg chg="undo custSel delSld modSld">
      <pc:chgData name="Sullivan, Stephen M CTR JS J6 (USA)" userId="09533073-ba80-4ec6-aa29-c3f724b8aa56" providerId="ADAL" clId="{195AF038-B9DD-42F2-A4AE-88CE6CF8AE72}" dt="2025-01-14T16:45:12.641" v="526" actId="1076"/>
      <pc:docMkLst>
        <pc:docMk/>
      </pc:docMkLst>
      <pc:sldChg chg="del">
        <pc:chgData name="Sullivan, Stephen M CTR JS J6 (USA)" userId="09533073-ba80-4ec6-aa29-c3f724b8aa56" providerId="ADAL" clId="{195AF038-B9DD-42F2-A4AE-88CE6CF8AE72}" dt="2025-01-14T13:58:04.995" v="0" actId="47"/>
        <pc:sldMkLst>
          <pc:docMk/>
          <pc:sldMk cId="1423868936" sldId="141170003"/>
        </pc:sldMkLst>
      </pc:sldChg>
      <pc:sldChg chg="addSp delSp modSp mod modNotesTx">
        <pc:chgData name="Sullivan, Stephen M CTR JS J6 (USA)" userId="09533073-ba80-4ec6-aa29-c3f724b8aa56" providerId="ADAL" clId="{195AF038-B9DD-42F2-A4AE-88CE6CF8AE72}" dt="2025-01-14T16:45:12.641" v="526" actId="1076"/>
        <pc:sldMkLst>
          <pc:docMk/>
          <pc:sldMk cId="3334779075" sldId="141170010"/>
        </pc:sldMkLst>
        <pc:graphicFrameChg chg="add mod modGraphic">
          <ac:chgData name="Sullivan, Stephen M CTR JS J6 (USA)" userId="09533073-ba80-4ec6-aa29-c3f724b8aa56" providerId="ADAL" clId="{195AF038-B9DD-42F2-A4AE-88CE6CF8AE72}" dt="2025-01-14T16:37:13.703" v="506" actId="14734"/>
          <ac:graphicFrameMkLst>
            <pc:docMk/>
            <pc:sldMk cId="3334779075" sldId="141170010"/>
            <ac:graphicFrameMk id="6" creationId="{92BAFC4A-418D-B640-40CC-AA7CA478BBD5}"/>
          </ac:graphicFrameMkLst>
        </pc:graphicFrameChg>
        <pc:picChg chg="add mod">
          <ac:chgData name="Sullivan, Stephen M CTR JS J6 (USA)" userId="09533073-ba80-4ec6-aa29-c3f724b8aa56" providerId="ADAL" clId="{195AF038-B9DD-42F2-A4AE-88CE6CF8AE72}" dt="2025-01-14T16:42:23.569" v="520" actId="1076"/>
          <ac:picMkLst>
            <pc:docMk/>
            <pc:sldMk cId="3334779075" sldId="141170010"/>
            <ac:picMk id="8" creationId="{9C97EA7E-781C-2739-061C-8956BD52F74C}"/>
          </ac:picMkLst>
        </pc:picChg>
        <pc:picChg chg="add mod">
          <ac:chgData name="Sullivan, Stephen M CTR JS J6 (USA)" userId="09533073-ba80-4ec6-aa29-c3f724b8aa56" providerId="ADAL" clId="{195AF038-B9DD-42F2-A4AE-88CE6CF8AE72}" dt="2025-01-14T16:45:08.634" v="525" actId="1076"/>
          <ac:picMkLst>
            <pc:docMk/>
            <pc:sldMk cId="3334779075" sldId="141170010"/>
            <ac:picMk id="12" creationId="{7F2860EB-C825-D83C-4495-2A32DA91AED3}"/>
          </ac:picMkLst>
        </pc:picChg>
        <pc:picChg chg="add mod">
          <ac:chgData name="Sullivan, Stephen M CTR JS J6 (USA)" userId="09533073-ba80-4ec6-aa29-c3f724b8aa56" providerId="ADAL" clId="{195AF038-B9DD-42F2-A4AE-88CE6CF8AE72}" dt="2025-01-14T16:39:12.752" v="509" actId="1076"/>
          <ac:picMkLst>
            <pc:docMk/>
            <pc:sldMk cId="3334779075" sldId="141170010"/>
            <ac:picMk id="13" creationId="{E8DF5B37-F860-0985-5DED-BADE7D8DE54F}"/>
          </ac:picMkLst>
        </pc:picChg>
        <pc:picChg chg="add mod">
          <ac:chgData name="Sullivan, Stephen M CTR JS J6 (USA)" userId="09533073-ba80-4ec6-aa29-c3f724b8aa56" providerId="ADAL" clId="{195AF038-B9DD-42F2-A4AE-88CE6CF8AE72}" dt="2025-01-14T16:39:12.752" v="509" actId="1076"/>
          <ac:picMkLst>
            <pc:docMk/>
            <pc:sldMk cId="3334779075" sldId="141170010"/>
            <ac:picMk id="18" creationId="{B9193927-9453-62A1-6FE6-9026B6F46BC6}"/>
          </ac:picMkLst>
        </pc:picChg>
        <pc:picChg chg="add mod">
          <ac:chgData name="Sullivan, Stephen M CTR JS J6 (USA)" userId="09533073-ba80-4ec6-aa29-c3f724b8aa56" providerId="ADAL" clId="{195AF038-B9DD-42F2-A4AE-88CE6CF8AE72}" dt="2025-01-14T16:45:12.641" v="526" actId="1076"/>
          <ac:picMkLst>
            <pc:docMk/>
            <pc:sldMk cId="3334779075" sldId="141170010"/>
            <ac:picMk id="19" creationId="{17B4EF18-09EC-9FD2-81F9-FE8A32B1D4FC}"/>
          </ac:picMkLst>
        </pc:picChg>
        <pc:picChg chg="del mod">
          <ac:chgData name="Sullivan, Stephen M CTR JS J6 (USA)" userId="09533073-ba80-4ec6-aa29-c3f724b8aa56" providerId="ADAL" clId="{195AF038-B9DD-42F2-A4AE-88CE6CF8AE72}" dt="2025-01-14T16:41:53.198" v="518" actId="478"/>
          <ac:picMkLst>
            <pc:docMk/>
            <pc:sldMk cId="3334779075" sldId="141170010"/>
            <ac:picMk id="21" creationId="{B57B3ECD-2808-018E-9B4E-13E39933135E}"/>
          </ac:picMkLst>
        </pc:picChg>
        <pc:picChg chg="add mod">
          <ac:chgData name="Sullivan, Stephen M CTR JS J6 (USA)" userId="09533073-ba80-4ec6-aa29-c3f724b8aa56" providerId="ADAL" clId="{195AF038-B9DD-42F2-A4AE-88CE6CF8AE72}" dt="2025-01-14T16:45:02.462" v="524" actId="1076"/>
          <ac:picMkLst>
            <pc:docMk/>
            <pc:sldMk cId="3334779075" sldId="141170010"/>
            <ac:picMk id="1026" creationId="{913DEB8D-4F98-2180-7490-A5AE93D879BA}"/>
          </ac:picMkLst>
        </pc:picChg>
      </pc:sldChg>
      <pc:sldChg chg="modSp mod modNotesTx">
        <pc:chgData name="Sullivan, Stephen M CTR JS J6 (USA)" userId="09533073-ba80-4ec6-aa29-c3f724b8aa56" providerId="ADAL" clId="{195AF038-B9DD-42F2-A4AE-88CE6CF8AE72}" dt="2025-01-14T13:58:38.247" v="8" actId="20577"/>
        <pc:sldMkLst>
          <pc:docMk/>
          <pc:sldMk cId="1109971070" sldId="141170193"/>
        </pc:sldMkLst>
        <pc:spChg chg="mod">
          <ac:chgData name="Sullivan, Stephen M CTR JS J6 (USA)" userId="09533073-ba80-4ec6-aa29-c3f724b8aa56" providerId="ADAL" clId="{195AF038-B9DD-42F2-A4AE-88CE6CF8AE72}" dt="2025-01-14T13:58:23.671" v="4" actId="20577"/>
          <ac:spMkLst>
            <pc:docMk/>
            <pc:sldMk cId="1109971070" sldId="141170193"/>
            <ac:spMk id="3" creationId="{7A4C6D10-6B4F-481B-802A-021B9A1ACA0F}"/>
          </ac:spMkLst>
        </pc:spChg>
      </pc:sldChg>
    </pc:docChg>
  </pc:docChgLst>
  <pc:docChgLst>
    <pc:chgData name="Sullivan, Stephen [USA]" userId="216bf0d3-a36f-4b82-a22a-fc284ac9e5a2" providerId="ADAL" clId="{E91961BD-9596-4DAD-9CC7-7BABB69ECA1E}"/>
    <pc:docChg chg="custSel modSld">
      <pc:chgData name="Sullivan, Stephen [USA]" userId="216bf0d3-a36f-4b82-a22a-fc284ac9e5a2" providerId="ADAL" clId="{E91961BD-9596-4DAD-9CC7-7BABB69ECA1E}" dt="2025-01-23T13:27:56.747" v="21" actId="20577"/>
      <pc:docMkLst>
        <pc:docMk/>
      </pc:docMkLst>
      <pc:sldChg chg="modSp mod">
        <pc:chgData name="Sullivan, Stephen [USA]" userId="216bf0d3-a36f-4b82-a22a-fc284ac9e5a2" providerId="ADAL" clId="{E91961BD-9596-4DAD-9CC7-7BABB69ECA1E}" dt="2025-01-23T13:27:56.747" v="21" actId="20577"/>
        <pc:sldMkLst>
          <pc:docMk/>
          <pc:sldMk cId="2879817296" sldId="141170178"/>
        </pc:sldMkLst>
        <pc:spChg chg="mod">
          <ac:chgData name="Sullivan, Stephen [USA]" userId="216bf0d3-a36f-4b82-a22a-fc284ac9e5a2" providerId="ADAL" clId="{E91961BD-9596-4DAD-9CC7-7BABB69ECA1E}" dt="2025-01-23T13:27:56.747" v="21" actId="20577"/>
          <ac:spMkLst>
            <pc:docMk/>
            <pc:sldMk cId="2879817296" sldId="141170178"/>
            <ac:spMk id="5" creationId="{C707202D-23E9-4FBA-B261-819B653A1A95}"/>
          </ac:spMkLst>
        </pc:spChg>
      </pc:sldChg>
    </pc:docChg>
  </pc:docChgLst>
  <pc:docChgLst>
    <pc:chgData name="Sullivan, Stephen M CTR JS J6 (USA)" userId="09533073-ba80-4ec6-aa29-c3f724b8aa56" providerId="ADAL" clId="{A22BE762-1E6D-4E27-81C7-424D8F37E075}"/>
    <pc:docChg chg="delSld modSld sldOrd">
      <pc:chgData name="Sullivan, Stephen M CTR JS J6 (USA)" userId="09533073-ba80-4ec6-aa29-c3f724b8aa56" providerId="ADAL" clId="{A22BE762-1E6D-4E27-81C7-424D8F37E075}" dt="2025-01-16T18:05:12.169" v="239" actId="6549"/>
      <pc:docMkLst>
        <pc:docMk/>
      </pc:docMkLst>
      <pc:sldChg chg="modSp del mod ord">
        <pc:chgData name="Sullivan, Stephen M CTR JS J6 (USA)" userId="09533073-ba80-4ec6-aa29-c3f724b8aa56" providerId="ADAL" clId="{A22BE762-1E6D-4E27-81C7-424D8F37E075}" dt="2025-01-16T14:24:20.188" v="31" actId="20577"/>
        <pc:sldMkLst>
          <pc:docMk/>
          <pc:sldMk cId="1065407237" sldId="260"/>
        </pc:sldMkLst>
        <pc:spChg chg="mod">
          <ac:chgData name="Sullivan, Stephen M CTR JS J6 (USA)" userId="09533073-ba80-4ec6-aa29-c3f724b8aa56" providerId="ADAL" clId="{A22BE762-1E6D-4E27-81C7-424D8F37E075}" dt="2025-01-16T14:24:20.188" v="31" actId="20577"/>
          <ac:spMkLst>
            <pc:docMk/>
            <pc:sldMk cId="1065407237" sldId="260"/>
            <ac:spMk id="2" creationId="{A23BB4F3-DE51-7C2B-8A31-5BF4F8DA54AF}"/>
          </ac:spMkLst>
        </pc:spChg>
      </pc:sldChg>
      <pc:sldChg chg="modSp del mod">
        <pc:chgData name="Sullivan, Stephen M CTR JS J6 (USA)" userId="09533073-ba80-4ec6-aa29-c3f724b8aa56" providerId="ADAL" clId="{A22BE762-1E6D-4E27-81C7-424D8F37E075}" dt="2025-01-16T14:23:57.596" v="15" actId="20577"/>
        <pc:sldMkLst>
          <pc:docMk/>
          <pc:sldMk cId="2583149104" sldId="141169905"/>
        </pc:sldMkLst>
        <pc:spChg chg="mod">
          <ac:chgData name="Sullivan, Stephen M CTR JS J6 (USA)" userId="09533073-ba80-4ec6-aa29-c3f724b8aa56" providerId="ADAL" clId="{A22BE762-1E6D-4E27-81C7-424D8F37E075}" dt="2025-01-16T14:23:57.596" v="15" actId="20577"/>
          <ac:spMkLst>
            <pc:docMk/>
            <pc:sldMk cId="2583149104" sldId="141169905"/>
            <ac:spMk id="2" creationId="{4F9F4276-8CEF-40BF-960F-9FF981756D82}"/>
          </ac:spMkLst>
        </pc:spChg>
      </pc:sldChg>
      <pc:sldChg chg="del">
        <pc:chgData name="Sullivan, Stephen M CTR JS J6 (USA)" userId="09533073-ba80-4ec6-aa29-c3f724b8aa56" providerId="ADAL" clId="{A22BE762-1E6D-4E27-81C7-424D8F37E075}" dt="2025-01-16T14:27:09.171" v="32" actId="47"/>
        <pc:sldMkLst>
          <pc:docMk/>
          <pc:sldMk cId="3548761565" sldId="141169954"/>
        </pc:sldMkLst>
      </pc:sldChg>
      <pc:sldChg chg="del">
        <pc:chgData name="Sullivan, Stephen M CTR JS J6 (USA)" userId="09533073-ba80-4ec6-aa29-c3f724b8aa56" providerId="ADAL" clId="{A22BE762-1E6D-4E27-81C7-424D8F37E075}" dt="2025-01-16T17:59:31.912" v="33" actId="47"/>
        <pc:sldMkLst>
          <pc:docMk/>
          <pc:sldMk cId="3334779075" sldId="141170010"/>
        </pc:sldMkLst>
      </pc:sldChg>
      <pc:sldChg chg="modSp mod">
        <pc:chgData name="Sullivan, Stephen M CTR JS J6 (USA)" userId="09533073-ba80-4ec6-aa29-c3f724b8aa56" providerId="ADAL" clId="{A22BE762-1E6D-4E27-81C7-424D8F37E075}" dt="2025-01-16T18:03:58.567" v="238" actId="20577"/>
        <pc:sldMkLst>
          <pc:docMk/>
          <pc:sldMk cId="136435982" sldId="141170190"/>
        </pc:sldMkLst>
        <pc:spChg chg="mod">
          <ac:chgData name="Sullivan, Stephen M CTR JS J6 (USA)" userId="09533073-ba80-4ec6-aa29-c3f724b8aa56" providerId="ADAL" clId="{A22BE762-1E6D-4E27-81C7-424D8F37E075}" dt="2025-01-16T18:03:58.567" v="238" actId="20577"/>
          <ac:spMkLst>
            <pc:docMk/>
            <pc:sldMk cId="136435982" sldId="141170190"/>
            <ac:spMk id="3" creationId="{7A4C6D10-6B4F-481B-802A-021B9A1ACA0F}"/>
          </ac:spMkLst>
        </pc:spChg>
      </pc:sldChg>
      <pc:sldChg chg="modNotesTx">
        <pc:chgData name="Sullivan, Stephen M CTR JS J6 (USA)" userId="09533073-ba80-4ec6-aa29-c3f724b8aa56" providerId="ADAL" clId="{A22BE762-1E6D-4E27-81C7-424D8F37E075}" dt="2025-01-16T18:05:12.169" v="239" actId="6549"/>
        <pc:sldMkLst>
          <pc:docMk/>
          <pc:sldMk cId="1109971070" sldId="141170193"/>
        </pc:sldMkLst>
      </pc:sldChg>
      <pc:sldMasterChg chg="delSldLayout">
        <pc:chgData name="Sullivan, Stephen M CTR JS J6 (USA)" userId="09533073-ba80-4ec6-aa29-c3f724b8aa56" providerId="ADAL" clId="{A22BE762-1E6D-4E27-81C7-424D8F37E075}" dt="2025-01-16T14:23:35.511" v="1" actId="47"/>
        <pc:sldMasterMkLst>
          <pc:docMk/>
          <pc:sldMasterMk cId="3480718756" sldId="2147483675"/>
        </pc:sldMasterMkLst>
        <pc:sldLayoutChg chg="del">
          <pc:chgData name="Sullivan, Stephen M CTR JS J6 (USA)" userId="09533073-ba80-4ec6-aa29-c3f724b8aa56" providerId="ADAL" clId="{A22BE762-1E6D-4E27-81C7-424D8F37E075}" dt="2025-01-16T14:23:35.511" v="1" actId="47"/>
          <pc:sldLayoutMkLst>
            <pc:docMk/>
            <pc:sldMasterMk cId="3480718756" sldId="2147483675"/>
            <pc:sldLayoutMk cId="1491980601" sldId="214748383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dirty="0"/>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1/23/2025</a:t>
            </a:fld>
            <a:endParaRPr lang="en-US" dirty="0"/>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dirty="0"/>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dirty="0"/>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3" Type="http://schemas.openxmlformats.org/officeDocument/2006/relationships/hyperlink" Target="https://www.oasis-open.org/policies-guidelines/open-projects-process/#project-specifications" TargetMode="External"/><Relationship Id="rId18" Type="http://schemas.openxmlformats.org/officeDocument/2006/relationships/hyperlink" Target="https://www.oasis-open.org/policies-guidelines/open-projects-process/#releases-and-group-releases-licensing" TargetMode="External"/><Relationship Id="rId26" Type="http://schemas.openxmlformats.org/officeDocument/2006/relationships/hyperlink" Target="https://www.oasis-open.org/policies-guidelines/open-projects-process/#project-specifications-licensing" TargetMode="External"/><Relationship Id="rId39" Type="http://schemas.openxmlformats.org/officeDocument/2006/relationships/hyperlink" Target="https://www.oasis-open.org/policies-guidelines/tc-process-2017-05-26#OScallForConsent" TargetMode="External"/><Relationship Id="rId21" Type="http://schemas.openxmlformats.org/officeDocument/2006/relationships/hyperlink" Target="https://www.oasis-open.org/policies-guidelines/oasis-defined-terms-2018-05-22#dOP-admin" TargetMode="External"/><Relationship Id="rId34" Type="http://schemas.openxmlformats.org/officeDocument/2006/relationships/hyperlink" Target="https://www.oasis-open.org/policies-guidelines/tc-process" TargetMode="External"/><Relationship Id="rId7" Type="http://schemas.openxmlformats.org/officeDocument/2006/relationships/hyperlink" Target="https://www.oasis-open.org/policies-guidelines/oasis-defined-terms-2018-05-22/#dOpenRepo" TargetMode="External"/><Relationship Id="rId12" Type="http://schemas.openxmlformats.org/officeDocument/2006/relationships/hyperlink" Target="https://www.oasis-open.org/policies-guidelines/open-projects-process/#releases-and-group-releases" TargetMode="External"/><Relationship Id="rId17" Type="http://schemas.openxmlformats.org/officeDocument/2006/relationships/hyperlink" Target="https://www.oasis-open.org/policies-guidelines/open-projects-process/#releases-and-group-releases-applicable-licenses" TargetMode="External"/><Relationship Id="rId25" Type="http://schemas.openxmlformats.org/officeDocument/2006/relationships/hyperlink" Target="https://www.oasis-open.org/policies-guidelines/open-projects-process/#project-specifications-publication" TargetMode="External"/><Relationship Id="rId33" Type="http://schemas.openxmlformats.org/officeDocument/2006/relationships/hyperlink" Target="https://www.oasis-open.org/policies-guidelines/tc-process-2017-05-26#OASISstandard" TargetMode="External"/><Relationship Id="rId38" Type="http://schemas.openxmlformats.org/officeDocument/2006/relationships/hyperlink" Target="https://www.oasis-open.org/policies-guidelines/tc-process-2017-05-26#OSpublicRev" TargetMode="External"/><Relationship Id="rId2" Type="http://schemas.openxmlformats.org/officeDocument/2006/relationships/slide" Target="../slides/slide23.xml"/><Relationship Id="rId16" Type="http://schemas.openxmlformats.org/officeDocument/2006/relationships/hyperlink" Target="https://www.oasis-open.org/policies-guidelines/open-projects-process/#releases-and-group-releases-designation" TargetMode="External"/><Relationship Id="rId20" Type="http://schemas.openxmlformats.org/officeDocument/2006/relationships/hyperlink" Target="https://www.oasis-open.org/policies-guidelines/open-projects-process/#project-specifications-template" TargetMode="External"/><Relationship Id="rId29" Type="http://schemas.openxmlformats.org/officeDocument/2006/relationships/hyperlink" Target="https://www.oasis-open.org/policies-guidelines/oasis-defined-terms-2018-05-22#dStatementUse" TargetMode="External"/><Relationship Id="rId1" Type="http://schemas.openxmlformats.org/officeDocument/2006/relationships/notesMaster" Target="../notesMasters/notesMaster1.xml"/><Relationship Id="rId6" Type="http://schemas.openxmlformats.org/officeDocument/2006/relationships/hyperlink" Target="https://www.oasis-open.org/policies-guidelines/oasis-defined-terms-2018-05-22/#dOpenPrj" TargetMode="External"/><Relationship Id="rId11" Type="http://schemas.openxmlformats.org/officeDocument/2006/relationships/hyperlink" Target="https://www.oasis-open.org/policies-guidelines/oasis-defined-terms-2018-05-22#dProj-spec" TargetMode="External"/><Relationship Id="rId24" Type="http://schemas.openxmlformats.org/officeDocument/2006/relationships/hyperlink" Target="https://www.oasis-open.org/policies-guidelines/oasis-defined-terms-2018-05-22#dSpecialMajority" TargetMode="External"/><Relationship Id="rId32" Type="http://schemas.openxmlformats.org/officeDocument/2006/relationships/hyperlink" Target="https://www.oasis-open.org/policies-guidelines/oasis-defined-terms-2018-05-22#dCommitteeSpec" TargetMode="External"/><Relationship Id="rId37" Type="http://schemas.openxmlformats.org/officeDocument/2006/relationships/hyperlink" Target="https://www.oasis-open.org/policies-guidelines/oasis-defined-terms-2018-05-22#dTCAdmin" TargetMode="External"/><Relationship Id="rId40" Type="http://schemas.openxmlformats.org/officeDocument/2006/relationships/hyperlink" Target="https://www.oasis-open.org/policies-guidelines/liaison" TargetMode="External"/><Relationship Id="rId5" Type="http://schemas.openxmlformats.org/officeDocument/2006/relationships/hyperlink" Target="https://www.oasis-open.org/policies-guidelines/oasis-defined-terms-2018-05-22/#dTCAdmin" TargetMode="External"/><Relationship Id="rId15" Type="http://schemas.openxmlformats.org/officeDocument/2006/relationships/hyperlink" Target="https://www.oasis-open.org/policies-guidelines/open-projects-process/#progression-of-project-work-identifying-branches" TargetMode="External"/><Relationship Id="rId23" Type="http://schemas.openxmlformats.org/officeDocument/2006/relationships/hyperlink" Target="https://www.oasis-open.org/policies-guidelines/open-projects-process/#project-specifications-approval-criteria" TargetMode="External"/><Relationship Id="rId28" Type="http://schemas.openxmlformats.org/officeDocument/2006/relationships/hyperlink" Target="https://www.oasis-open.org/policies-guidelines/oasis-defined-terms-2018-05-22#dOASISstandard" TargetMode="External"/><Relationship Id="rId36" Type="http://schemas.openxmlformats.org/officeDocument/2006/relationships/hyperlink" Target="https://www.oasis-open.org/policies-guidelines/ipr#licensing_req" TargetMode="External"/><Relationship Id="rId10" Type="http://schemas.openxmlformats.org/officeDocument/2006/relationships/hyperlink" Target="https://www.oasis-open.org/policies-guidelines/oasis-defined-terms-2018-05-22#dRelease" TargetMode="External"/><Relationship Id="rId19" Type="http://schemas.openxmlformats.org/officeDocument/2006/relationships/hyperlink" Target="https://www.oasis-open.org/policies-guidelines/open-projects-process/#project-specifications-nomination-criteria" TargetMode="External"/><Relationship Id="rId31" Type="http://schemas.openxmlformats.org/officeDocument/2006/relationships/hyperlink" Target="https://www.oasis-open.org/policies-guidelines/oasis-defined-terms-2018-05-22/#dOASISstandard" TargetMode="External"/><Relationship Id="rId4" Type="http://schemas.openxmlformats.org/officeDocument/2006/relationships/hyperlink" Target="https://www.oasis-open.org/policies-guidelines/oasis-defined-terms-2018-05-22/#dSpecialMajority" TargetMode="External"/><Relationship Id="rId9" Type="http://schemas.openxmlformats.org/officeDocument/2006/relationships/hyperlink" Target="https://www.oasis-open.org/policies-guidelines/open-projects-process/#progression-of-project-work-identifying-releases" TargetMode="External"/><Relationship Id="rId14" Type="http://schemas.openxmlformats.org/officeDocument/2006/relationships/hyperlink" Target="https://www.oasis-open.org/policies-guidelines/open-projects-process/#oasis-standard-approval-external-submissions" TargetMode="External"/><Relationship Id="rId22" Type="http://schemas.openxmlformats.org/officeDocument/2006/relationships/hyperlink" Target="https://www.oasis-open.org/policies-guidelines/open-projects-process/#project-specifications-drafts" TargetMode="External"/><Relationship Id="rId27" Type="http://schemas.openxmlformats.org/officeDocument/2006/relationships/hyperlink" Target="https://www.oasis-open.org/policies-guidelines/open-projects-process/#project-specifications-implementations" TargetMode="External"/><Relationship Id="rId30" Type="http://schemas.openxmlformats.org/officeDocument/2006/relationships/hyperlink" Target="https://www.oasis-open.org/policies-guidelines/oasis-defined-terms-2018-05-22#dPGB" TargetMode="External"/><Relationship Id="rId35" Type="http://schemas.openxmlformats.org/officeDocument/2006/relationships/hyperlink" Target="https://www.oasis-open.org/policies-guidelines/oasis-defined-terms-2018-05-22#dTechnicalCommittee" TargetMode="External"/><Relationship Id="rId8" Type="http://schemas.openxmlformats.org/officeDocument/2006/relationships/hyperlink" Target="https://www.oasis-open.org/policies-guidelines/open-projects-process/#progression-of-project-work" TargetMode="External"/><Relationship Id="rId3" Type="http://schemas.openxmlformats.org/officeDocument/2006/relationships/hyperlink" Target="https://www.oasis-open.org/policies-guidelines/oasis-defined-terms-2018-05-22/#dPGB"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ighlight>
                <a:srgbClr val="FFFF00"/>
              </a:highlight>
            </a:endParaRPr>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1</a:t>
            </a:fld>
            <a:endParaRPr lang="en-US" dirty="0">
              <a:solidFill>
                <a:prstClr val="black"/>
              </a:solidFill>
              <a:latin typeface="Calibri"/>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asks PGB to approve 25 January 2024 PGB Meeting </a:t>
            </a:r>
            <a:r>
              <a:rPr lang="en-US" b="1" dirty="0"/>
              <a:t>AGENDA</a:t>
            </a:r>
            <a:r>
              <a:rPr lang="en-US" dirty="0"/>
              <a:t>.</a:t>
            </a:r>
          </a:p>
        </p:txBody>
      </p:sp>
      <p:sp>
        <p:nvSpPr>
          <p:cNvPr id="4" name="Slide Number Placeholder 3"/>
          <p:cNvSpPr>
            <a:spLocks noGrp="1"/>
          </p:cNvSpPr>
          <p:nvPr>
            <p:ph type="sldNum" sz="quarter" idx="5"/>
          </p:nvPr>
        </p:nvSpPr>
        <p:spPr/>
        <p:txBody>
          <a:bodyPr/>
          <a:lstStyle/>
          <a:p>
            <a:fld id="{5F8897AF-D04E-4367-BADA-11FF3D514EE8}" type="slidenum">
              <a:rPr lang="en-US" smtClean="0"/>
              <a:t>12</a:t>
            </a:fld>
            <a:endParaRPr lang="en-US" dirty="0"/>
          </a:p>
        </p:txBody>
      </p:sp>
    </p:spTree>
    <p:extLst>
      <p:ext uri="{BB962C8B-B14F-4D97-AF65-F5344CB8AC3E}">
        <p14:creationId xmlns:p14="http://schemas.microsoft.com/office/powerpoint/2010/main" val="2732644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2A323E"/>
                </a:solidFill>
                <a:effectLst/>
                <a:latin typeface="Open Sans"/>
              </a:rPr>
              <a:t>The Go Around gives each person a brief turn to speak, without interruption. Everyone else listens. Also known as a Round Robin, Structured Go Around, or as going “Around the Horn”, this foundational meeting tool ensures that everyone can contribute their thoughts and comments.</a:t>
            </a:r>
          </a:p>
          <a:p>
            <a:endParaRPr lang="en-US" b="0" i="1" dirty="0">
              <a:solidFill>
                <a:srgbClr val="2A323E"/>
              </a:solidFill>
              <a:effectLst/>
              <a:latin typeface="Open Sans"/>
            </a:endParaRPr>
          </a:p>
          <a:p>
            <a:r>
              <a:rPr lang="en-US" b="0" i="1" dirty="0">
                <a:solidFill>
                  <a:srgbClr val="2A323E"/>
                </a:solidFill>
                <a:effectLst/>
                <a:latin typeface="Open Sans"/>
              </a:rPr>
              <a:t>The pictures on the slide is a metaphor for “Around the Horn”. It depicts the fictional ship, “the Black Pearl” transiting Cape Horn,  the horn of Southern Chile. </a:t>
            </a:r>
            <a:r>
              <a:rPr lang="en-US" b="0" i="1" dirty="0">
                <a:solidFill>
                  <a:srgbClr val="111111"/>
                </a:solidFill>
                <a:effectLst/>
                <a:latin typeface="Arial" panose="020B0604020202020204" pitchFamily="34" charset="0"/>
              </a:rPr>
              <a:t>Located off the southern tip of mainland South America, it was named Hoorn for the birthplace of the Dutch navigator Willem Corneliszoon Schouten, who rounded it in 1616.</a:t>
            </a:r>
            <a:endParaRPr lang="en-US" i="1"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b="1" dirty="0"/>
          </a:p>
          <a:p>
            <a:endParaRPr lang="en-US" b="1" dirty="0"/>
          </a:p>
          <a:p>
            <a:endParaRPr lang="en-US" b="1" dirty="0"/>
          </a:p>
          <a:p>
            <a:endParaRPr lang="en-US" b="1" dirty="0"/>
          </a:p>
          <a:p>
            <a:endParaRPr lang="en-US" b="1" dirty="0"/>
          </a:p>
        </p:txBody>
      </p:sp>
      <p:sp>
        <p:nvSpPr>
          <p:cNvPr id="4" name="Slide Number Placeholder 3"/>
          <p:cNvSpPr>
            <a:spLocks noGrp="1"/>
          </p:cNvSpPr>
          <p:nvPr>
            <p:ph type="sldNum" sz="quarter" idx="5"/>
          </p:nvPr>
        </p:nvSpPr>
        <p:spPr/>
        <p:txBody>
          <a:bodyPr/>
          <a:lstStyle/>
          <a:p>
            <a:fld id="{5F8897AF-D04E-4367-BADA-11FF3D514EE8}" type="slidenum">
              <a:rPr lang="en-US" smtClean="0"/>
              <a:t>13</a:t>
            </a:fld>
            <a:endParaRPr lang="en-US" dirty="0"/>
          </a:p>
        </p:txBody>
      </p:sp>
    </p:spTree>
    <p:extLst>
      <p:ext uri="{BB962C8B-B14F-4D97-AF65-F5344CB8AC3E}">
        <p14:creationId xmlns:p14="http://schemas.microsoft.com/office/powerpoint/2010/main" val="2865172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requests that 14 November PGB Meeting minutes be approved.</a:t>
            </a:r>
          </a:p>
        </p:txBody>
      </p:sp>
      <p:sp>
        <p:nvSpPr>
          <p:cNvPr id="4" name="Slide Number Placeholder 3"/>
          <p:cNvSpPr>
            <a:spLocks noGrp="1"/>
          </p:cNvSpPr>
          <p:nvPr>
            <p:ph type="sldNum" sz="quarter" idx="5"/>
          </p:nvPr>
        </p:nvSpPr>
        <p:spPr/>
        <p:txBody>
          <a:bodyPr/>
          <a:lstStyle/>
          <a:p>
            <a:fld id="{5F8897AF-D04E-4367-BADA-11FF3D514EE8}" type="slidenum">
              <a:rPr lang="en-US" smtClean="0"/>
              <a:t>14</a:t>
            </a:fld>
            <a:endParaRPr lang="en-US" dirty="0"/>
          </a:p>
        </p:txBody>
      </p:sp>
    </p:spTree>
    <p:extLst>
      <p:ext uri="{BB962C8B-B14F-4D97-AF65-F5344CB8AC3E}">
        <p14:creationId xmlns:p14="http://schemas.microsoft.com/office/powerpoint/2010/main" val="1938059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4149">
              <a:defRPr/>
            </a:pPr>
            <a:r>
              <a:rPr lang="en-US" sz="2000" dirty="0"/>
              <a:t>Introduce OASIS Staff to new PGB Members</a:t>
            </a:r>
          </a:p>
          <a:p>
            <a:pPr defTabSz="464149">
              <a:defRPr/>
            </a:pPr>
            <a:endParaRPr lang="en-US" sz="20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7CE15-94C8-4EBD-A669-CBAD7ED0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2468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introduces Cathie Mayo</a:t>
            </a:r>
          </a:p>
        </p:txBody>
      </p:sp>
      <p:sp>
        <p:nvSpPr>
          <p:cNvPr id="4" name="Slide Number Placeholder 3"/>
          <p:cNvSpPr>
            <a:spLocks noGrp="1"/>
          </p:cNvSpPr>
          <p:nvPr>
            <p:ph type="sldNum" sz="quarter" idx="5"/>
          </p:nvPr>
        </p:nvSpPr>
        <p:spPr/>
        <p:txBody>
          <a:bodyPr/>
          <a:lstStyle/>
          <a:p>
            <a:fld id="{5F8897AF-D04E-4367-BADA-11FF3D514EE8}" type="slidenum">
              <a:rPr lang="en-US" smtClean="0"/>
              <a:t>16</a:t>
            </a:fld>
            <a:endParaRPr lang="en-US" dirty="0"/>
          </a:p>
        </p:txBody>
      </p:sp>
    </p:spTree>
    <p:extLst>
      <p:ext uri="{BB962C8B-B14F-4D97-AF65-F5344CB8AC3E}">
        <p14:creationId xmlns:p14="http://schemas.microsoft.com/office/powerpoint/2010/main" val="2749862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introduces Cathie Mayo</a:t>
            </a:r>
          </a:p>
        </p:txBody>
      </p:sp>
      <p:sp>
        <p:nvSpPr>
          <p:cNvPr id="4" name="Slide Number Placeholder 3"/>
          <p:cNvSpPr>
            <a:spLocks noGrp="1"/>
          </p:cNvSpPr>
          <p:nvPr>
            <p:ph type="sldNum" sz="quarter" idx="5"/>
          </p:nvPr>
        </p:nvSpPr>
        <p:spPr/>
        <p:txBody>
          <a:bodyPr/>
          <a:lstStyle/>
          <a:p>
            <a:fld id="{5F8897AF-D04E-4367-BADA-11FF3D514EE8}" type="slidenum">
              <a:rPr lang="en-US" smtClean="0"/>
              <a:t>17</a:t>
            </a:fld>
            <a:endParaRPr lang="en-US" dirty="0"/>
          </a:p>
        </p:txBody>
      </p:sp>
    </p:spTree>
    <p:extLst>
      <p:ext uri="{BB962C8B-B14F-4D97-AF65-F5344CB8AC3E}">
        <p14:creationId xmlns:p14="http://schemas.microsoft.com/office/powerpoint/2010/main" val="1189068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676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19</a:t>
            </a:fld>
            <a:endParaRPr lang="en-US" dirty="0"/>
          </a:p>
        </p:txBody>
      </p:sp>
    </p:spTree>
    <p:extLst>
      <p:ext uri="{BB962C8B-B14F-4D97-AF65-F5344CB8AC3E}">
        <p14:creationId xmlns:p14="http://schemas.microsoft.com/office/powerpoint/2010/main" val="998086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20</a:t>
            </a:fld>
            <a:endParaRPr lang="en-US" dirty="0"/>
          </a:p>
        </p:txBody>
      </p:sp>
    </p:spTree>
    <p:extLst>
      <p:ext uri="{BB962C8B-B14F-4D97-AF65-F5344CB8AC3E}">
        <p14:creationId xmlns:p14="http://schemas.microsoft.com/office/powerpoint/2010/main" val="2633247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21</a:t>
            </a:fld>
            <a:endParaRPr lang="en-US" dirty="0"/>
          </a:p>
        </p:txBody>
      </p:sp>
    </p:spTree>
    <p:extLst>
      <p:ext uri="{BB962C8B-B14F-4D97-AF65-F5344CB8AC3E}">
        <p14:creationId xmlns:p14="http://schemas.microsoft.com/office/powerpoint/2010/main" val="3755932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Chair: </a:t>
            </a:r>
            <a:r>
              <a:rPr lang="en-US" b="0" dirty="0"/>
              <a:t>This meeting is being recorded for the record and a link will be provided in the minutes.</a:t>
            </a:r>
            <a:endParaRPr lang="en-US" b="1" dirty="0"/>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dirty="0"/>
          </a:p>
        </p:txBody>
      </p:sp>
    </p:spTree>
    <p:extLst>
      <p:ext uri="{BB962C8B-B14F-4D97-AF65-F5344CB8AC3E}">
        <p14:creationId xmlns:p14="http://schemas.microsoft.com/office/powerpoint/2010/main" val="3705935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1. The member (Beth Smalley) addresses the chair – “Madam Chairman”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2. The chair recognizes the member – “The chair recognizes </a:t>
            </a:r>
            <a:r>
              <a:rPr lang="en-US" b="1" dirty="0">
                <a:solidFill>
                  <a:srgbClr val="E7E6E6">
                    <a:lumMod val="10000"/>
                  </a:srgbClr>
                </a:solidFill>
                <a:latin typeface="Calibri" panose="020F0502020204030204"/>
              </a:rPr>
              <a:t>Beth Smalley</a:t>
            </a: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3. The member (Maker-Beth Smalley) makes a motion – I motion </a:t>
            </a:r>
            <a:r>
              <a:rPr lang="en-US" sz="1600" dirty="0"/>
              <a:t>the PGB approve the following PGB meeting dates for CY 2025: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May 29, 2025, 2-4 PM EDT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November13, 2025, 2-4 PM EDT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4. Another member seconds the motion –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2">
                    <a:lumMod val="10000"/>
                  </a:schemeClr>
                </a:solidFill>
              </a:rPr>
              <a:t>5. Chair: </a:t>
            </a:r>
            <a:r>
              <a:rPr lang="en-US" b="0" i="0" dirty="0">
                <a:solidFill>
                  <a:srgbClr val="000000"/>
                </a:solidFill>
                <a:effectLst/>
                <a:latin typeface="Open Sans"/>
              </a:rPr>
              <a:t>“It is moved and seconded to adopt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6. The members debate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7.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Those in favor of adopting the motion to approve say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000000"/>
                </a:solidFill>
                <a:effectLst/>
                <a:uLnTx/>
                <a:uFillTx/>
                <a:latin typeface="Open Sans"/>
                <a:ea typeface="+mn-ea"/>
                <a:cs typeface="+mn-cs"/>
              </a:rPr>
              <a:t>‘Aye.’ [pause] Those opposed, say ‘No.’”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8. 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Announce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If no objections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a:t>
            </a:r>
            <a:r>
              <a:rPr kumimoji="0" lang="en-US" sz="12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Without objection, approved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7740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1" dirty="0">
                <a:solidFill>
                  <a:srgbClr val="FF0000"/>
                </a:solidFill>
              </a:rPr>
              <a:t>NOTES:</a:t>
            </a:r>
          </a:p>
          <a:p>
            <a:pPr marL="228600" indent="-228600" algn="l">
              <a:buAutoNum type="arabicPeriod"/>
            </a:pPr>
            <a:r>
              <a:rPr lang="en-US" sz="1200" b="1" baseline="0" dirty="0">
                <a:solidFill>
                  <a:srgbClr val="FF0000"/>
                </a:solidFill>
                <a:highlight>
                  <a:srgbClr val="FFFF00"/>
                </a:highlight>
              </a:rPr>
              <a:t>TSCs may go through multiple iterations of PSDs before arriving at a final version.</a:t>
            </a:r>
          </a:p>
          <a:p>
            <a:pPr marL="228600" indent="-228600" algn="l">
              <a:buAutoNum type="arabicPeriod"/>
            </a:pPr>
            <a:r>
              <a:rPr lang="en-US" b="1" i="0" dirty="0">
                <a:solidFill>
                  <a:srgbClr val="242424"/>
                </a:solidFill>
                <a:effectLst/>
                <a:highlight>
                  <a:srgbClr val="FFFF00"/>
                </a:highlight>
                <a:latin typeface="WordVisi_MSFontService"/>
              </a:rPr>
              <a:t>There is a 2-week notice requirement before Voting to approve a PSD or PS or advance to OS.</a:t>
            </a:r>
          </a:p>
          <a:p>
            <a:pPr marL="228600" indent="-228600" algn="l">
              <a:buAutoNum type="arabicPeriod"/>
            </a:pPr>
            <a:r>
              <a:rPr lang="en-US" sz="1200" b="1" i="0" baseline="0" dirty="0">
                <a:solidFill>
                  <a:srgbClr val="242424"/>
                </a:solidFill>
                <a:effectLst/>
                <a:highlight>
                  <a:srgbClr val="FFFF00"/>
                </a:highlight>
                <a:latin typeface="WordVisi_MSFontService"/>
              </a:rPr>
              <a:t>Each work product proceeds through the process independently unlike Release or Group Releases.</a:t>
            </a:r>
            <a:endParaRPr lang="en-US" sz="1200" b="1" baseline="0" dirty="0">
              <a:solidFill>
                <a:srgbClr val="FF0000"/>
              </a:solidFill>
              <a:highlight>
                <a:srgbClr val="FFFF00"/>
              </a:highlight>
            </a:endParaRPr>
          </a:p>
          <a:p>
            <a:pPr algn="l"/>
            <a:endParaRPr lang="en-US" sz="1400" b="1" dirty="0">
              <a:solidFill>
                <a:srgbClr val="FF0000"/>
              </a:solidFill>
            </a:endParaRPr>
          </a:p>
          <a:p>
            <a:pPr algn="l"/>
            <a:r>
              <a:rPr lang="en-US" sz="1400" b="1" dirty="0">
                <a:solidFill>
                  <a:srgbClr val="FF0000"/>
                </a:solidFill>
              </a:rPr>
              <a:t>DEFINITIONS:</a:t>
            </a:r>
          </a:p>
          <a:p>
            <a:pPr algn="l">
              <a:buFont typeface="+mj-lt"/>
              <a:buAutoNum type="alphaLcPeriod"/>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Project Specification</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one or more Release(s) or subsets of Release(s) of an OASIS Open Project properly prepared and nominated by the</a:t>
            </a:r>
            <a:r>
              <a:rPr lang="en-US" sz="1200" b="0" i="0" kern="1200" dirty="0">
                <a:solidFill>
                  <a:srgbClr val="0A2540"/>
                </a:solidFill>
                <a:effectLst/>
                <a:latin typeface="Poppins" panose="00000500000000000000" pitchFamily="2" charset="0"/>
                <a:ea typeface="+mn-ea"/>
                <a:cs typeface="+mn-cs"/>
              </a:rPr>
              <a:t> </a:t>
            </a:r>
            <a:r>
              <a:rPr lang="en-US" sz="1200" b="0" i="0" u="none" kern="1200" dirty="0">
                <a:solidFill>
                  <a:srgbClr val="0A2540"/>
                </a:solidFill>
                <a:effectLst/>
                <a:latin typeface="Poppins" panose="00000500000000000000" pitchFamily="2" charset="0"/>
                <a:ea typeface="+mn-ea"/>
                <a:cs typeface="+mn-cs"/>
                <a:hlinkClick r:id="rId3">
                  <a:extLst>
                    <a:ext uri="{A12FA001-AC4F-418D-AE19-62706E023703}">
                      <ahyp:hlinkClr xmlns:ahyp="http://schemas.microsoft.com/office/drawing/2018/hyperlinkcolor" val="tx"/>
                    </a:ext>
                  </a:extLst>
                </a:hlinkClick>
              </a:rPr>
              <a:t>Project Governing Board</a:t>
            </a:r>
            <a:r>
              <a:rPr lang="en-US" sz="1200" b="0" i="0" u="sng" kern="1200" dirty="0">
                <a:solidFill>
                  <a:srgbClr val="0A2540"/>
                </a:solidFill>
                <a:effectLst/>
                <a:latin typeface="Poppins" panose="00000500000000000000" pitchFamily="2" charset="0"/>
                <a:ea typeface="+mn-ea"/>
                <a:cs typeface="+mn-cs"/>
              </a:rPr>
              <a:t> </a:t>
            </a:r>
            <a:r>
              <a:rPr lang="en-US" sz="1200" b="0" i="0" kern="1200" dirty="0">
                <a:solidFill>
                  <a:srgbClr val="0A2540"/>
                </a:solidFill>
                <a:effectLst/>
                <a:latin typeface="Poppins" panose="00000500000000000000" pitchFamily="2" charset="0"/>
                <a:ea typeface="+mn-ea"/>
                <a:cs typeface="+mn-cs"/>
              </a:rPr>
              <a:t>(</a:t>
            </a:r>
            <a:r>
              <a:rPr lang="en-US" b="0" i="0" dirty="0">
                <a:solidFill>
                  <a:srgbClr val="0A2540"/>
                </a:solidFill>
                <a:effectLst/>
                <a:latin typeface="Poppins" panose="00000500000000000000" pitchFamily="2" charset="0"/>
              </a:rPr>
              <a:t>PGB) and approved as such by the Members of the PGB </a:t>
            </a:r>
            <a:r>
              <a:rPr lang="en-US" sz="1200" b="0" i="0" kern="1200" dirty="0">
                <a:solidFill>
                  <a:srgbClr val="0A2540"/>
                </a:solidFill>
                <a:effectLst/>
                <a:latin typeface="Poppins" panose="00000500000000000000" pitchFamily="2" charset="0"/>
                <a:ea typeface="+mn-ea"/>
                <a:cs typeface="+mn-cs"/>
              </a:rPr>
              <a:t>by a </a:t>
            </a:r>
            <a:r>
              <a:rPr lang="en-US" sz="1200" b="0" i="0" kern="1200" dirty="0">
                <a:solidFill>
                  <a:srgbClr val="0A2540"/>
                </a:solidFill>
                <a:effectLst/>
                <a:latin typeface="Poppins" panose="00000500000000000000" pitchFamily="2" charset="0"/>
                <a:ea typeface="+mn-ea"/>
                <a:cs typeface="+mn-cs"/>
                <a:hlinkClick r:id="rId4">
                  <a:extLst>
                    <a:ext uri="{A12FA001-AC4F-418D-AE19-62706E023703}">
                      <ahyp:hlinkClr xmlns:ahyp="http://schemas.microsoft.com/office/drawing/2018/hyperlinkcolor" val="tx"/>
                    </a:ext>
                  </a:extLst>
                </a:hlinkClick>
              </a:rPr>
              <a:t>Special Majority Vote</a:t>
            </a:r>
            <a:r>
              <a:rPr lang="en-US" sz="1200" b="0" i="0" kern="1200" dirty="0">
                <a:solidFill>
                  <a:srgbClr val="0A2540"/>
                </a:solidFill>
                <a:effectLst/>
                <a:latin typeface="Poppins" panose="00000500000000000000" pitchFamily="2" charset="0"/>
                <a:ea typeface="+mn-ea"/>
                <a:cs typeface="+mn-cs"/>
              </a:rPr>
              <a:t>.</a:t>
            </a:r>
          </a:p>
          <a:p>
            <a:pPr marL="0" indent="-228600" algn="l" defTabSz="914400" rtl="0" eaLnBrk="1" latinLnBrk="0" hangingPunct="1">
              <a:buFont typeface="+mj-lt"/>
              <a:buAutoNum type="alphaLcPeriod"/>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Special Majority Vote</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a vote in which at least 2/3 (two thirds) of the eligible voters vote “yes” and no more than 1/4 (one fourth) of the eligible voters vote “no”. These numbers are based on the total number of eligible voters in the committee. Abstentions are not counted. For example, in a Technical Committee in which there are 30 Voting Members, at least 20 Voting Members must vote “yes” for a motion to pass; but if 8 or more vote “no” then the motion fails. All Special Majority Votes must be conducted via electronic ballot by the </a:t>
            </a:r>
            <a:r>
              <a:rPr lang="en-US" b="0" i="0" u="sng" dirty="0">
                <a:solidFill>
                  <a:srgbClr val="2248E5"/>
                </a:solidFill>
                <a:effectLst/>
                <a:latin typeface="Poppins" panose="00000500000000000000" pitchFamily="2" charset="0"/>
                <a:hlinkClick r:id="rId5"/>
              </a:rPr>
              <a:t>OASIS TC </a:t>
            </a:r>
            <a:r>
              <a:rPr lang="en-US" sz="1200" b="0" i="0" kern="1200" dirty="0">
                <a:solidFill>
                  <a:srgbClr val="0A2540"/>
                </a:solidFill>
                <a:effectLst/>
                <a:latin typeface="Poppins" panose="00000500000000000000" pitchFamily="2" charset="0"/>
                <a:ea typeface="+mn-ea"/>
                <a:cs typeface="+mn-cs"/>
                <a:hlinkClick r:id="rId5">
                  <a:extLst>
                    <a:ext uri="{A12FA001-AC4F-418D-AE19-62706E023703}">
                      <ahyp:hlinkClr xmlns:ahyp="http://schemas.microsoft.com/office/drawing/2018/hyperlinkcolor" val="tx"/>
                    </a:ext>
                  </a:extLst>
                </a:hlinkClick>
              </a:rPr>
              <a:t>Administrator</a:t>
            </a:r>
            <a:r>
              <a:rPr lang="en-US" sz="1200" b="0" i="0" kern="1200" dirty="0">
                <a:solidFill>
                  <a:srgbClr val="0A2540"/>
                </a:solidFill>
                <a:effectLst/>
                <a:latin typeface="Poppins" panose="00000500000000000000"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mj-lt"/>
              <a:buAutoNum type="alphaLcPeriod"/>
              <a:tabLst/>
              <a:defRPr/>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OASIS Open Project Administrator</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the person or persons representing OASIS in administrative matters </a:t>
            </a:r>
            <a:r>
              <a:rPr lang="en-US" sz="1200" b="0" i="0" kern="1200" dirty="0">
                <a:solidFill>
                  <a:srgbClr val="0A2540"/>
                </a:solidFill>
                <a:effectLst/>
                <a:latin typeface="Poppins" panose="00000500000000000000" pitchFamily="2" charset="0"/>
                <a:ea typeface="+mn-ea"/>
                <a:cs typeface="+mn-cs"/>
              </a:rPr>
              <a:t>relating to </a:t>
            </a:r>
            <a:r>
              <a:rPr lang="en-US" sz="1200" b="0" i="0" kern="1200" dirty="0">
                <a:solidFill>
                  <a:srgbClr val="0A2540"/>
                </a:solidFill>
                <a:effectLst/>
                <a:latin typeface="Poppins" panose="00000500000000000000" pitchFamily="2" charset="0"/>
                <a:ea typeface="+mn-ea"/>
                <a:cs typeface="+mn-cs"/>
                <a:hlinkClick r:id="rId6">
                  <a:extLst>
                    <a:ext uri="{A12FA001-AC4F-418D-AE19-62706E023703}">
                      <ahyp:hlinkClr xmlns:ahyp="http://schemas.microsoft.com/office/drawing/2018/hyperlinkcolor" val="tx"/>
                    </a:ext>
                  </a:extLst>
                </a:hlinkClick>
              </a:rPr>
              <a:t>Open Projects</a:t>
            </a:r>
            <a:r>
              <a:rPr lang="en-US" sz="1200" b="0" i="0" kern="1200" dirty="0">
                <a:solidFill>
                  <a:srgbClr val="0A2540"/>
                </a:solidFill>
                <a:effectLst/>
                <a:latin typeface="Poppins" panose="00000500000000000000" pitchFamily="2" charset="0"/>
                <a:ea typeface="+mn-ea"/>
                <a:cs typeface="+mn-cs"/>
              </a:rPr>
              <a:t>, </a:t>
            </a:r>
            <a:r>
              <a:rPr lang="en-US" sz="1200" b="0" i="0" kern="1200" dirty="0">
                <a:solidFill>
                  <a:srgbClr val="0A2540"/>
                </a:solidFill>
                <a:effectLst/>
                <a:latin typeface="Poppins" panose="00000500000000000000" pitchFamily="2" charset="0"/>
                <a:ea typeface="+mn-ea"/>
                <a:cs typeface="+mn-cs"/>
                <a:hlinkClick r:id="rId7">
                  <a:extLst>
                    <a:ext uri="{A12FA001-AC4F-418D-AE19-62706E023703}">
                      <ahyp:hlinkClr xmlns:ahyp="http://schemas.microsoft.com/office/drawing/2018/hyperlinkcolor" val="tx"/>
                    </a:ext>
                  </a:extLst>
                </a:hlinkClick>
              </a:rPr>
              <a:t>Open Repositories</a:t>
            </a:r>
            <a:r>
              <a:rPr lang="en-US" sz="1200" b="0" i="0" kern="1200" dirty="0">
                <a:solidFill>
                  <a:srgbClr val="0A2540"/>
                </a:solidFill>
                <a:effectLst/>
                <a:latin typeface="Poppins" panose="00000500000000000000" pitchFamily="2" charset="0"/>
                <a:ea typeface="+mn-ea"/>
                <a:cs typeface="+mn-cs"/>
              </a:rPr>
              <a:t>, or </a:t>
            </a:r>
            <a:r>
              <a:rPr lang="en-US" sz="1200" b="0" i="0" kern="1200" dirty="0">
                <a:solidFill>
                  <a:srgbClr val="0A2540"/>
                </a:solidFill>
                <a:effectLst/>
                <a:latin typeface="Poppins" panose="00000500000000000000" pitchFamily="2" charset="0"/>
                <a:ea typeface="+mn-ea"/>
                <a:cs typeface="+mn-cs"/>
                <a:hlinkClick r:id="rId3">
                  <a:extLst>
                    <a:ext uri="{A12FA001-AC4F-418D-AE19-62706E023703}">
                      <ahyp:hlinkClr xmlns:ahyp="http://schemas.microsoft.com/office/drawing/2018/hyperlinkcolor" val="tx"/>
                    </a:ext>
                  </a:extLst>
                </a:hlinkClick>
              </a:rPr>
              <a:t>Project Governing Boards</a:t>
            </a:r>
            <a:r>
              <a:rPr lang="en-US" sz="1200" b="0" i="0" kern="1200" dirty="0">
                <a:solidFill>
                  <a:srgbClr val="0A2540"/>
                </a:solidFill>
                <a:effectLst/>
                <a:latin typeface="Poppins" panose="00000500000000000000" pitchFamily="2" charset="0"/>
                <a:ea typeface="+mn-ea"/>
                <a:cs typeface="+mn-cs"/>
              </a:rPr>
              <a:t>. All official communications must be sent to op-admin@oasis-open.org.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dirty="0">
                <a:solidFill>
                  <a:srgbClr val="0A2540"/>
                </a:solidFill>
                <a:effectLst/>
                <a:latin typeface="Poppins" panose="00000500000000000000" pitchFamily="2" charset="0"/>
              </a:rPr>
              <a:t>OPEN PROJECT LIGHTWEIGHT RULES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i="0" dirty="0">
              <a:solidFill>
                <a:srgbClr val="0A2540"/>
              </a:solidFill>
              <a:effectLst/>
              <a:latin typeface="Poppins" panose="00000500000000000000" pitchFamily="2" charset="0"/>
            </a:endParaRPr>
          </a:p>
          <a:p>
            <a:pPr algn="l"/>
            <a:r>
              <a:rPr lang="en-US" b="1" i="0" u="sng" dirty="0">
                <a:solidFill>
                  <a:srgbClr val="0A2540"/>
                </a:solidFill>
                <a:effectLst/>
                <a:latin typeface="Poppins" panose="00000500000000000000" pitchFamily="2" charset="0"/>
                <a:hlinkClick r:id="rId8"/>
              </a:rPr>
              <a:t>11. Progression of Project Work</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9"/>
              </a:rPr>
              <a:t>11.1</a:t>
            </a:r>
            <a:r>
              <a:rPr lang="en-US" b="0" i="0" dirty="0">
                <a:solidFill>
                  <a:srgbClr val="0A2540"/>
                </a:solidFill>
                <a:effectLst/>
                <a:latin typeface="Poppins" panose="00000500000000000000" pitchFamily="2" charset="0"/>
              </a:rPr>
              <a:t> In addition to making available the contributions provided by Contributors, via their Project Repositories, Projects may designate specific portions of their output as official </a:t>
            </a:r>
            <a:r>
              <a:rPr lang="en-US" b="0" i="1" u="sng" dirty="0">
                <a:solidFill>
                  <a:srgbClr val="2248E5"/>
                </a:solidFill>
                <a:effectLst/>
                <a:latin typeface="Poppins" panose="00000500000000000000" pitchFamily="2" charset="0"/>
                <a:hlinkClick r:id="rId10"/>
              </a:rPr>
              <a:t>Releases</a:t>
            </a:r>
            <a:r>
              <a:rPr lang="en-US" b="0" i="0" dirty="0">
                <a:solidFill>
                  <a:srgbClr val="0A2540"/>
                </a:solidFill>
                <a:effectLst/>
                <a:latin typeface="Poppins" panose="00000500000000000000" pitchFamily="2" charset="0"/>
              </a:rPr>
              <a:t>, Group Releases, Project Specification Drafts or </a:t>
            </a:r>
            <a:r>
              <a:rPr lang="en-US" b="0" i="1" u="sng" dirty="0">
                <a:solidFill>
                  <a:srgbClr val="2248E5"/>
                </a:solidFill>
                <a:effectLst/>
                <a:latin typeface="Poppins" panose="00000500000000000000" pitchFamily="2" charset="0"/>
                <a:hlinkClick r:id="rId11"/>
              </a:rPr>
              <a:t>Project Specifications</a:t>
            </a:r>
            <a:r>
              <a:rPr lang="en-US" b="0" i="0" dirty="0">
                <a:solidFill>
                  <a:srgbClr val="0A2540"/>
                </a:solidFill>
                <a:effectLst/>
                <a:latin typeface="Poppins" panose="00000500000000000000" pitchFamily="2" charset="0"/>
              </a:rPr>
              <a:t>, and nominate them for further advancement, on the terms set forth in </a:t>
            </a:r>
            <a:r>
              <a:rPr lang="en-US" b="0" i="0" u="sng" dirty="0">
                <a:solidFill>
                  <a:srgbClr val="2248E5"/>
                </a:solidFill>
                <a:effectLst/>
                <a:latin typeface="Poppins" panose="00000500000000000000" pitchFamily="2" charset="0"/>
                <a:hlinkClick r:id="rId8"/>
              </a:rPr>
              <a:t>Sections 11</a:t>
            </a:r>
            <a:r>
              <a:rPr lang="en-US" b="0" i="0" dirty="0">
                <a:solidFill>
                  <a:srgbClr val="0A2540"/>
                </a:solidFill>
                <a:effectLst/>
                <a:latin typeface="Poppins" panose="00000500000000000000" pitchFamily="2" charset="0"/>
              </a:rPr>
              <a:t>, </a:t>
            </a:r>
            <a:r>
              <a:rPr lang="en-US" b="0" i="0" u="sng" dirty="0">
                <a:solidFill>
                  <a:srgbClr val="2248E5"/>
                </a:solidFill>
                <a:effectLst/>
                <a:latin typeface="Poppins" panose="00000500000000000000" pitchFamily="2" charset="0"/>
                <a:hlinkClick r:id="rId12"/>
              </a:rPr>
              <a:t>12</a:t>
            </a:r>
            <a:r>
              <a:rPr lang="en-US" b="0" i="0" dirty="0">
                <a:solidFill>
                  <a:srgbClr val="0A2540"/>
                </a:solidFill>
                <a:effectLst/>
                <a:latin typeface="Poppins" panose="00000500000000000000" pitchFamily="2" charset="0"/>
              </a:rPr>
              <a:t>, </a:t>
            </a:r>
            <a:r>
              <a:rPr lang="en-US" b="0" i="0" u="sng" dirty="0">
                <a:solidFill>
                  <a:srgbClr val="2248E5"/>
                </a:solidFill>
                <a:effectLst/>
                <a:latin typeface="Poppins" panose="00000500000000000000" pitchFamily="2" charset="0"/>
                <a:hlinkClick r:id="rId13"/>
              </a:rPr>
              <a:t>13</a:t>
            </a:r>
            <a:r>
              <a:rPr lang="en-US" b="0" i="0" dirty="0">
                <a:solidFill>
                  <a:srgbClr val="0A2540"/>
                </a:solidFill>
                <a:effectLst/>
                <a:latin typeface="Poppins" panose="00000500000000000000" pitchFamily="2" charset="0"/>
              </a:rPr>
              <a:t> and </a:t>
            </a:r>
            <a:r>
              <a:rPr lang="en-US" b="0" i="0" u="sng" dirty="0">
                <a:solidFill>
                  <a:srgbClr val="2248E5"/>
                </a:solidFill>
                <a:effectLst/>
                <a:latin typeface="Poppins" panose="00000500000000000000" pitchFamily="2" charset="0"/>
                <a:hlinkClick r:id="rId14"/>
              </a:rPr>
              <a:t>14</a:t>
            </a:r>
            <a:r>
              <a:rPr lang="en-US" b="0" i="0" dirty="0">
                <a:solidFill>
                  <a:srgbClr val="0A2540"/>
                </a:solidFill>
                <a:effectLst/>
                <a:latin typeface="Poppins" panose="00000500000000000000" pitchFamily="2" charset="0"/>
              </a:rPr>
              <a:t>.</a:t>
            </a:r>
          </a:p>
          <a:p>
            <a:pPr algn="l"/>
            <a:r>
              <a:rPr lang="en-US" b="0" i="0" u="sng" dirty="0">
                <a:solidFill>
                  <a:srgbClr val="2248E5"/>
                </a:solidFill>
                <a:effectLst/>
                <a:latin typeface="Poppins" panose="00000500000000000000" pitchFamily="2" charset="0"/>
                <a:hlinkClick r:id="rId15"/>
              </a:rPr>
              <a:t>12.2</a:t>
            </a:r>
            <a:r>
              <a:rPr lang="en-US" b="0" i="0" dirty="0">
                <a:solidFill>
                  <a:srgbClr val="0A2540"/>
                </a:solidFill>
                <a:effectLst/>
                <a:latin typeface="Poppins" panose="00000500000000000000" pitchFamily="2" charset="0"/>
              </a:rPr>
              <a:t> Where the PGB or a consensus among the Contributors indicates that a specific set of contributions should be formally considered as a Release, Group Release, Draft Project Specification or Project Specification, then in preparation for that consideration, the Maintainers shall arrange the relevant material in the relevant Project Repository or repositories so that the set can be accessed and referenced as a distinct branch (a Designated Branch).</a:t>
            </a:r>
          </a:p>
          <a:p>
            <a:pPr algn="l"/>
            <a:r>
              <a:rPr lang="en-US" b="1" i="0" u="sng" dirty="0">
                <a:solidFill>
                  <a:srgbClr val="0A2540"/>
                </a:solidFill>
                <a:effectLst/>
                <a:latin typeface="Poppins" panose="00000500000000000000" pitchFamily="2" charset="0"/>
                <a:hlinkClick r:id="rId12"/>
              </a:rPr>
              <a:t>12. Releases and Group Releases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6"/>
              </a:rPr>
              <a:t>12.1</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Releases</a:t>
            </a:r>
            <a:r>
              <a:rPr lang="en-US" b="0" i="0" dirty="0">
                <a:solidFill>
                  <a:srgbClr val="0A2540"/>
                </a:solidFill>
                <a:effectLst/>
                <a:latin typeface="Poppins" panose="00000500000000000000" pitchFamily="2" charset="0"/>
              </a:rPr>
              <a:t>. The PGB may act to approve a Designated Branch as an official </a:t>
            </a:r>
            <a:r>
              <a:rPr lang="en-US" b="0" i="1" u="sng" dirty="0">
                <a:solidFill>
                  <a:srgbClr val="2248E5"/>
                </a:solidFill>
                <a:effectLst/>
                <a:latin typeface="Poppins" panose="00000500000000000000" pitchFamily="2" charset="0"/>
                <a:hlinkClick r:id="rId10"/>
              </a:rPr>
              <a:t>Release</a:t>
            </a:r>
            <a:r>
              <a:rPr lang="en-US" b="0" i="0" dirty="0">
                <a:solidFill>
                  <a:srgbClr val="0A2540"/>
                </a:solidFill>
                <a:effectLst/>
                <a:latin typeface="Poppins" panose="00000500000000000000" pitchFamily="2" charset="0"/>
              </a:rPr>
              <a:t> of the Project, after giving notice to all Contributors via the Project Tools at least fourteen days prior to initiating a PGB vote or consensus call. Such approval decisions are subject to the process, notice and transparency provisions of these rules. Any product of the Project that is composed from contributions to the Project Repositories, of any nature, is eligible for approval as a Release of the Project.</a:t>
            </a:r>
          </a:p>
          <a:p>
            <a:pPr algn="l"/>
            <a:r>
              <a:rPr lang="en-US" b="0" i="0" u="sng" dirty="0">
                <a:solidFill>
                  <a:srgbClr val="2248E5"/>
                </a:solidFill>
                <a:effectLst/>
                <a:latin typeface="Poppins" panose="00000500000000000000" pitchFamily="2" charset="0"/>
                <a:hlinkClick r:id="rId17"/>
              </a:rPr>
              <a:t>12.2</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Group Releases</a:t>
            </a:r>
            <a:r>
              <a:rPr lang="en-US" b="0" i="0" dirty="0">
                <a:solidFill>
                  <a:srgbClr val="0A2540"/>
                </a:solidFill>
                <a:effectLst/>
                <a:latin typeface="Poppins" panose="00000500000000000000" pitchFamily="2" charset="0"/>
              </a:rPr>
              <a:t>. When desirable to aggregate outputs, the PGB may act to approve any set of the Project’s Releases or subsets of Releases as an official </a:t>
            </a:r>
            <a:r>
              <a:rPr lang="en-US" b="1" i="1" dirty="0">
                <a:solidFill>
                  <a:srgbClr val="0A2540"/>
                </a:solidFill>
                <a:effectLst/>
                <a:latin typeface="Poppins" panose="00000500000000000000" pitchFamily="2" charset="0"/>
              </a:rPr>
              <a:t>Group Release</a:t>
            </a:r>
            <a:r>
              <a:rPr lang="en-US" b="0" i="0" dirty="0">
                <a:solidFill>
                  <a:srgbClr val="0A2540"/>
                </a:solidFill>
                <a:effectLst/>
                <a:latin typeface="Poppins" panose="00000500000000000000" pitchFamily="2" charset="0"/>
              </a:rPr>
              <a:t> of the Project, after giving notice to all Contributors via the Project Tools at least fourteen days prior to initiating a PGB vote or consensus call. Such approval decisions are subject to the process, notice and transparency provisions of these rules. Group Releases may include multiple Releases that bear different Applicable Licenses. Aggregate contributions by Maintainers or others which are prepared as potential Project Specifications should instead be approved as Project Specification Drafts, as provided below.</a:t>
            </a:r>
          </a:p>
          <a:p>
            <a:pPr algn="l"/>
            <a:r>
              <a:rPr lang="en-US" b="0" i="0" u="sng" dirty="0">
                <a:solidFill>
                  <a:srgbClr val="2248E5"/>
                </a:solidFill>
                <a:effectLst/>
                <a:latin typeface="Poppins" panose="00000500000000000000" pitchFamily="2" charset="0"/>
                <a:hlinkClick r:id="rId18"/>
              </a:rPr>
              <a:t>12.3</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Licensing</a:t>
            </a:r>
            <a:r>
              <a:rPr lang="en-US" b="0" i="0" dirty="0">
                <a:solidFill>
                  <a:srgbClr val="0A2540"/>
                </a:solidFill>
                <a:effectLst/>
                <a:latin typeface="Poppins" panose="00000500000000000000" pitchFamily="2" charset="0"/>
              </a:rPr>
              <a:t>. Releases and Group Releases bear only the license rights and covenants provided for each of the contributions included there, as evidenced by the relevant repositories’ Applicable License(s) and the CLAs.</a:t>
            </a:r>
          </a:p>
          <a:p>
            <a:pPr algn="l"/>
            <a:r>
              <a:rPr lang="en-US" b="1" i="0" u="sng" dirty="0">
                <a:solidFill>
                  <a:srgbClr val="0A2540"/>
                </a:solidFill>
                <a:effectLst/>
                <a:latin typeface="Poppins" panose="00000500000000000000" pitchFamily="2" charset="0"/>
                <a:hlinkClick r:id="rId13"/>
              </a:rPr>
              <a:t>13. Project Specifications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9"/>
              </a:rPr>
              <a:t>13.1</a:t>
            </a:r>
            <a:r>
              <a:rPr lang="en-US" b="0" i="0" dirty="0">
                <a:solidFill>
                  <a:srgbClr val="0A2540"/>
                </a:solidFill>
                <a:effectLst/>
                <a:latin typeface="Poppins" panose="00000500000000000000" pitchFamily="2" charset="0"/>
              </a:rPr>
              <a:t> In order to progress a Release or Group Release by the Project as a </a:t>
            </a:r>
            <a:r>
              <a:rPr lang="en-US" b="1" i="1" dirty="0">
                <a:solidFill>
                  <a:srgbClr val="0A2540"/>
                </a:solidFill>
                <a:effectLst/>
                <a:latin typeface="Poppins" panose="00000500000000000000" pitchFamily="2" charset="0"/>
              </a:rPr>
              <a:t>Project Specification Draft</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PSD</a:t>
            </a:r>
            <a:r>
              <a:rPr lang="en-US" b="0" i="0" dirty="0">
                <a:solidFill>
                  <a:srgbClr val="0A2540"/>
                </a:solidFill>
                <a:effectLst/>
                <a:latin typeface="Poppins" panose="00000500000000000000" pitchFamily="2" charset="0"/>
              </a:rPr>
              <a:t>) or a </a:t>
            </a:r>
            <a:r>
              <a:rPr lang="en-US" b="0" i="1" u="sng" dirty="0">
                <a:solidFill>
                  <a:srgbClr val="2248E5"/>
                </a:solidFill>
                <a:effectLst/>
                <a:latin typeface="Poppins" panose="00000500000000000000" pitchFamily="2" charset="0"/>
                <a:hlinkClick r:id="rId11"/>
              </a:rPr>
              <a:t>Project Specification</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PS</a:t>
            </a:r>
            <a:r>
              <a:rPr lang="en-US" b="0" i="0" dirty="0">
                <a:solidFill>
                  <a:srgbClr val="0A2540"/>
                </a:solidFill>
                <a:effectLst/>
                <a:latin typeface="Poppins" panose="00000500000000000000" pitchFamily="2" charset="0"/>
              </a:rPr>
              <a:t>), the PGB and the contents of the release(s) must satisfy the additional criteria of </a:t>
            </a:r>
            <a:r>
              <a:rPr lang="en-US" b="0" i="0" u="sng" dirty="0">
                <a:solidFill>
                  <a:srgbClr val="2248E5"/>
                </a:solidFill>
                <a:effectLst/>
                <a:latin typeface="Poppins" panose="00000500000000000000" pitchFamily="2" charset="0"/>
                <a:hlinkClick r:id="rId13"/>
              </a:rPr>
              <a:t>this Section</a:t>
            </a:r>
            <a:r>
              <a:rPr lang="en-US" b="0" i="0" dirty="0">
                <a:solidFill>
                  <a:srgbClr val="0A2540"/>
                </a:solidFill>
                <a:effectLst/>
                <a:latin typeface="Poppins" panose="00000500000000000000" pitchFamily="2" charset="0"/>
              </a:rPr>
              <a:t>.</a:t>
            </a:r>
          </a:p>
          <a:p>
            <a:pPr algn="l"/>
            <a:r>
              <a:rPr lang="en-US" b="0" i="0" u="sng" dirty="0">
                <a:solidFill>
                  <a:srgbClr val="2248E5"/>
                </a:solidFill>
                <a:effectLst/>
                <a:latin typeface="Poppins" panose="00000500000000000000" pitchFamily="2" charset="0"/>
                <a:hlinkClick r:id="rId20"/>
              </a:rPr>
              <a:t>13.2</a:t>
            </a:r>
            <a:r>
              <a:rPr lang="en-US" b="0" i="0" dirty="0">
                <a:solidFill>
                  <a:srgbClr val="0A2540"/>
                </a:solidFill>
                <a:effectLst/>
                <a:latin typeface="Poppins" panose="00000500000000000000" pitchFamily="2" charset="0"/>
              </a:rPr>
              <a:t> In order to be advanced through the approval process, a proposed Project Specification must conform to the Project Specification template provided by the </a:t>
            </a:r>
            <a:r>
              <a:rPr lang="en-US" b="0" i="1" u="sng" dirty="0">
                <a:solidFill>
                  <a:srgbClr val="2248E5"/>
                </a:solidFill>
                <a:effectLst/>
                <a:latin typeface="Poppins" panose="00000500000000000000" pitchFamily="2" charset="0"/>
                <a:hlinkClick r:id="rId21"/>
              </a:rPr>
              <a:t>Open Project Administrator</a:t>
            </a:r>
            <a:r>
              <a:rPr lang="en-US" b="0" i="0" dirty="0">
                <a:solidFill>
                  <a:srgbClr val="0A2540"/>
                </a:solidFill>
                <a:effectLst/>
                <a:latin typeface="Poppins" panose="00000500000000000000" pitchFamily="2" charset="0"/>
              </a:rPr>
              <a:t>, which includes methods for indicating the relevant Designated Branches and Applicable Licenses. Proposed Project Specification Drafts also should conform to that template, to the extent possible.</a:t>
            </a:r>
          </a:p>
          <a:p>
            <a:pPr algn="l"/>
            <a:r>
              <a:rPr lang="en-US" b="0" i="0" u="sng" dirty="0">
                <a:solidFill>
                  <a:srgbClr val="2248E5"/>
                </a:solidFill>
                <a:effectLst/>
                <a:latin typeface="Poppins" panose="00000500000000000000" pitchFamily="2" charset="0"/>
                <a:hlinkClick r:id="rId22"/>
              </a:rPr>
              <a:t>13.3</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Project Specification Drafts</a:t>
            </a:r>
            <a:r>
              <a:rPr lang="en-US" b="0" i="0" dirty="0">
                <a:solidFill>
                  <a:srgbClr val="0A2540"/>
                </a:solidFill>
                <a:effectLst/>
                <a:latin typeface="Poppins" panose="00000500000000000000" pitchFamily="2" charset="0"/>
              </a:rPr>
              <a:t>. A PGB having at least Project Approval Minimum Membership may act to approve any set of contributions to the Project, including from its Releases or Group Releases, as an official Project Specification Draft, after giving notice to all Contributors via the Project Tools at least fourteen days prior to initiating a PGB vote or consensus call. Such approval decisions are subject to the process, notice and transparency provisions of these rules.</a:t>
            </a:r>
          </a:p>
          <a:p>
            <a:pPr algn="l"/>
            <a:r>
              <a:rPr lang="en-US" b="0" i="0" u="sng" dirty="0">
                <a:solidFill>
                  <a:srgbClr val="2248E5"/>
                </a:solidFill>
                <a:effectLst/>
                <a:latin typeface="Poppins" panose="00000500000000000000" pitchFamily="2" charset="0"/>
                <a:hlinkClick r:id="rId23"/>
              </a:rPr>
              <a:t>13.4</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Project Specifications</a:t>
            </a:r>
            <a:r>
              <a:rPr lang="en-US" b="0" i="0" dirty="0">
                <a:solidFill>
                  <a:srgbClr val="0A2540"/>
                </a:solidFill>
                <a:effectLst/>
                <a:latin typeface="Poppins" panose="00000500000000000000" pitchFamily="2" charset="0"/>
              </a:rPr>
              <a:t>. A PGB having at least Project Approval Minimum Membership may act to approve any Project Specification Draft as a Project Specification, by satisfying each of the following requirements:</a:t>
            </a:r>
          </a:p>
          <a:p>
            <a:pPr algn="l">
              <a:buFont typeface="Arial" panose="020B0604020202020204" pitchFamily="34" charset="0"/>
              <a:buChar char="•"/>
            </a:pPr>
            <a:r>
              <a:rPr lang="en-US" b="0" i="0" dirty="0">
                <a:solidFill>
                  <a:srgbClr val="0A2540"/>
                </a:solidFill>
                <a:effectLst/>
                <a:latin typeface="Poppins" panose="00000500000000000000" pitchFamily="2" charset="0"/>
              </a:rPr>
              <a:t>(a) Written notice of that nomination must be given by the PGB to all those involved with the Project and the Open Project Administrator at least fourteen days prior to initiating a ballot. The ballot must be conducted by a </a:t>
            </a:r>
            <a:r>
              <a:rPr lang="en-US" b="0" i="1" u="sng" dirty="0">
                <a:solidFill>
                  <a:srgbClr val="2248E5"/>
                </a:solidFill>
                <a:effectLst/>
                <a:latin typeface="Poppins" panose="00000500000000000000" pitchFamily="2" charset="0"/>
                <a:hlinkClick r:id="rId24"/>
              </a:rPr>
              <a:t>Special Majority Vote</a:t>
            </a:r>
            <a:r>
              <a:rPr lang="en-US" b="0" i="0" dirty="0">
                <a:solidFill>
                  <a:srgbClr val="0A2540"/>
                </a:solidFill>
                <a:effectLst/>
                <a:latin typeface="Poppins" panose="00000500000000000000" pitchFamily="2" charset="0"/>
              </a:rPr>
              <a:t> of the PGB. The approval decision is subject to the process, notice and transparency rules set forth in these rules and the content requirements noted below.</a:t>
            </a:r>
          </a:p>
          <a:p>
            <a:pPr algn="l">
              <a:buFont typeface="Arial" panose="020B0604020202020204" pitchFamily="34" charset="0"/>
              <a:buChar char="•"/>
            </a:pPr>
            <a:r>
              <a:rPr lang="en-US" b="0" i="0" dirty="0">
                <a:solidFill>
                  <a:srgbClr val="0A2540"/>
                </a:solidFill>
                <a:effectLst/>
                <a:latin typeface="Poppins" panose="00000500000000000000" pitchFamily="2" charset="0"/>
              </a:rPr>
              <a:t>(b) Any machine-executable instructions in a specific computer language (code) that are included in the Project Specification must be composed only of one or more Releases or Group Releases bearing Implementer-Class Licenses.</a:t>
            </a:r>
          </a:p>
          <a:p>
            <a:pPr algn="l">
              <a:buFont typeface="Arial" panose="020B0604020202020204" pitchFamily="34" charset="0"/>
              <a:buChar char="•"/>
            </a:pPr>
            <a:r>
              <a:rPr lang="en-US" b="0" i="0" dirty="0">
                <a:solidFill>
                  <a:srgbClr val="0A2540"/>
                </a:solidFill>
                <a:effectLst/>
                <a:latin typeface="Poppins" panose="00000500000000000000" pitchFamily="2" charset="0"/>
              </a:rPr>
              <a:t>(c) Any guidance, descriptions, processes, models for the behavior of a system or service, or other content that is not machine-executable, and is included in the Project Specification, must be composed only of contributions (which may include Releases or Group Releases) previously made to a Project Repository.</a:t>
            </a:r>
          </a:p>
          <a:p>
            <a:pPr algn="l">
              <a:buFont typeface="Arial" panose="020B0604020202020204" pitchFamily="34" charset="0"/>
              <a:buChar char="•"/>
            </a:pPr>
            <a:r>
              <a:rPr lang="en-US" b="0" i="0" dirty="0">
                <a:solidFill>
                  <a:srgbClr val="0A2540"/>
                </a:solidFill>
                <a:effectLst/>
                <a:latin typeface="Poppins" panose="00000500000000000000" pitchFamily="2" charset="0"/>
              </a:rPr>
              <a:t>(d) The proposed Project Specification will be subject to review and confirmation of conformance by the Open Project Administrator before the approval ballot is opened.</a:t>
            </a:r>
          </a:p>
          <a:p>
            <a:pPr algn="l"/>
            <a:r>
              <a:rPr lang="en-US" b="0" i="0" u="sng" dirty="0">
                <a:solidFill>
                  <a:srgbClr val="2248E5"/>
                </a:solidFill>
                <a:effectLst/>
                <a:latin typeface="Poppins" panose="00000500000000000000" pitchFamily="2" charset="0"/>
                <a:hlinkClick r:id="rId25"/>
              </a:rPr>
              <a:t>13.5</a:t>
            </a:r>
            <a:r>
              <a:rPr lang="en-US" b="0" i="0" dirty="0">
                <a:solidFill>
                  <a:srgbClr val="0A2540"/>
                </a:solidFill>
                <a:effectLst/>
                <a:latin typeface="Poppins" panose="00000500000000000000" pitchFamily="2" charset="0"/>
              </a:rPr>
              <a:t> Upon successful conclusion of the Special Majority Vote, the Open Project Administrator must give public written notice thereof, which constitutes approval, and thereafter will publish the Project Specification to the OASIS Library.</a:t>
            </a:r>
          </a:p>
          <a:p>
            <a:pPr algn="l"/>
            <a:r>
              <a:rPr lang="en-US" b="0" i="0" u="sng" dirty="0">
                <a:solidFill>
                  <a:srgbClr val="2248E5"/>
                </a:solidFill>
                <a:effectLst/>
                <a:latin typeface="Poppins" panose="00000500000000000000" pitchFamily="2" charset="0"/>
                <a:hlinkClick r:id="rId26"/>
              </a:rPr>
              <a:t>13.6</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Licensing</a:t>
            </a:r>
            <a:r>
              <a:rPr lang="en-US" b="0" i="0" dirty="0">
                <a:solidFill>
                  <a:srgbClr val="0A2540"/>
                </a:solidFill>
                <a:effectLst/>
                <a:latin typeface="Poppins" panose="00000500000000000000" pitchFamily="2" charset="0"/>
              </a:rPr>
              <a:t>. Project Specifications bear the license rights and covenants provided for each contribution included there, as evidenced by the relevant repositories’ Applicable License(s) and the CLAs, as well as the Specification Non-Assertion Covenant. Project Specifications may bear more than one Applicable License, when composed from Releases or Group Releases from multiple Project Repositories that have different Applicable Licenses.</a:t>
            </a:r>
          </a:p>
          <a:p>
            <a:pPr algn="l"/>
            <a:r>
              <a:rPr lang="en-US" b="0" i="0" u="sng" dirty="0">
                <a:solidFill>
                  <a:srgbClr val="2248E5"/>
                </a:solidFill>
                <a:effectLst/>
                <a:latin typeface="Poppins" panose="00000500000000000000" pitchFamily="2" charset="0"/>
                <a:hlinkClick r:id="rId27"/>
              </a:rPr>
              <a:t>13.7</a:t>
            </a:r>
            <a:r>
              <a:rPr lang="en-US" b="0" i="0" dirty="0">
                <a:solidFill>
                  <a:srgbClr val="0A2540"/>
                </a:solidFill>
                <a:effectLst/>
                <a:latin typeface="Poppins" panose="00000500000000000000" pitchFamily="2" charset="0"/>
              </a:rPr>
              <a:t> Implementations of all kinds are welcome (partial or complete; prototype, proof-of-concept, example, model, or reference implementations), provided that PGBs may not designate any single implementation of a Project Specification as exclusive or privileged.</a:t>
            </a:r>
          </a:p>
          <a:p>
            <a:pPr algn="l"/>
            <a:r>
              <a:rPr lang="en-US" b="1" i="0" u="sng" dirty="0">
                <a:solidFill>
                  <a:srgbClr val="0A2540"/>
                </a:solidFill>
                <a:effectLst/>
                <a:latin typeface="Poppins" panose="00000500000000000000" pitchFamily="2" charset="0"/>
                <a:hlinkClick r:id="rId14"/>
              </a:rPr>
              <a:t>14. OASIS Standard Approval and External Submissions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1"/>
              </a:rPr>
              <a:t>Project Specifications</a:t>
            </a:r>
            <a:r>
              <a:rPr lang="en-US" b="0" i="0" dirty="0">
                <a:solidFill>
                  <a:srgbClr val="0A2540"/>
                </a:solidFill>
                <a:effectLst/>
                <a:latin typeface="Poppins" panose="00000500000000000000" pitchFamily="2" charset="0"/>
              </a:rPr>
              <a:t> are eligible for and may be submitted for approval as </a:t>
            </a:r>
            <a:r>
              <a:rPr lang="en-US" b="0" i="1" u="sng" dirty="0">
                <a:solidFill>
                  <a:srgbClr val="2248E5"/>
                </a:solidFill>
                <a:effectLst/>
                <a:latin typeface="Poppins" panose="00000500000000000000" pitchFamily="2" charset="0"/>
                <a:hlinkClick r:id="rId28"/>
              </a:rPr>
              <a:t>OASIS Standards</a:t>
            </a:r>
            <a:r>
              <a:rPr lang="en-US" b="0" i="0" dirty="0">
                <a:solidFill>
                  <a:srgbClr val="0A2540"/>
                </a:solidFill>
                <a:effectLst/>
                <a:latin typeface="Poppins" panose="00000500000000000000" pitchFamily="2" charset="0"/>
              </a:rPr>
              <a:t>, under the following conditions:</a:t>
            </a:r>
          </a:p>
          <a:p>
            <a:pPr algn="l">
              <a:buFont typeface="Arial" panose="020B0604020202020204" pitchFamily="34" charset="0"/>
              <a:buChar char="•"/>
            </a:pPr>
            <a:r>
              <a:rPr lang="en-US" b="0" i="0" dirty="0">
                <a:solidFill>
                  <a:srgbClr val="0A2540"/>
                </a:solidFill>
                <a:effectLst/>
                <a:latin typeface="Poppins" panose="00000500000000000000" pitchFamily="2" charset="0"/>
              </a:rPr>
              <a:t>(a) After three </a:t>
            </a:r>
            <a:r>
              <a:rPr lang="en-US" b="0" i="1" u="sng" dirty="0">
                <a:solidFill>
                  <a:srgbClr val="2248E5"/>
                </a:solidFill>
                <a:effectLst/>
                <a:latin typeface="Poppins" panose="00000500000000000000" pitchFamily="2" charset="0"/>
                <a:hlinkClick r:id="rId29"/>
              </a:rPr>
              <a:t>Statements of Use</a:t>
            </a:r>
            <a:r>
              <a:rPr lang="en-US" b="0" i="0" dirty="0">
                <a:solidFill>
                  <a:srgbClr val="0A2540"/>
                </a:solidFill>
                <a:effectLst/>
                <a:latin typeface="Poppins" panose="00000500000000000000" pitchFamily="2" charset="0"/>
              </a:rPr>
              <a:t> referencing the PS have been presented to the </a:t>
            </a:r>
            <a:r>
              <a:rPr lang="en-US" b="0" i="1" u="sng" dirty="0">
                <a:solidFill>
                  <a:srgbClr val="2248E5"/>
                </a:solidFill>
                <a:effectLst/>
                <a:latin typeface="Poppins" panose="00000500000000000000" pitchFamily="2" charset="0"/>
                <a:hlinkClick r:id="rId30"/>
              </a:rPr>
              <a:t>PGB</a:t>
            </a:r>
            <a:r>
              <a:rPr lang="en-US" b="0" i="0" dirty="0">
                <a:solidFill>
                  <a:srgbClr val="0A2540"/>
                </a:solidFill>
                <a:effectLst/>
                <a:latin typeface="Poppins" panose="00000500000000000000" pitchFamily="2" charset="0"/>
              </a:rPr>
              <a:t>, a PGB having at least Project Approval Minimum Membership may approve the PS as a candidate for </a:t>
            </a:r>
            <a:r>
              <a:rPr lang="en-US" b="0" i="1" u="sng" dirty="0">
                <a:solidFill>
                  <a:srgbClr val="2248E5"/>
                </a:solidFill>
                <a:effectLst/>
                <a:latin typeface="Poppins" panose="00000500000000000000" pitchFamily="2" charset="0"/>
                <a:hlinkClick r:id="rId31"/>
              </a:rPr>
              <a:t>OASIS Standard</a:t>
            </a:r>
            <a:r>
              <a:rPr lang="en-US" b="0" i="0" dirty="0">
                <a:solidFill>
                  <a:srgbClr val="0A2540"/>
                </a:solidFill>
                <a:effectLst/>
                <a:latin typeface="Poppins" panose="00000500000000000000" pitchFamily="2" charset="0"/>
              </a:rPr>
              <a:t> in the same manner, and subject to the same requirements, as apply to </a:t>
            </a:r>
            <a:r>
              <a:rPr lang="en-US" b="0" i="1" u="sng" dirty="0">
                <a:solidFill>
                  <a:srgbClr val="2248E5"/>
                </a:solidFill>
                <a:effectLst/>
                <a:latin typeface="Poppins" panose="00000500000000000000" pitchFamily="2" charset="0"/>
                <a:hlinkClick r:id="rId32"/>
              </a:rPr>
              <a:t>Committee Specifications</a:t>
            </a:r>
            <a:r>
              <a:rPr lang="en-US" b="0" i="0" dirty="0">
                <a:solidFill>
                  <a:srgbClr val="0A2540"/>
                </a:solidFill>
                <a:effectLst/>
                <a:latin typeface="Poppins" panose="00000500000000000000" pitchFamily="2" charset="0"/>
              </a:rPr>
              <a:t> as provided in </a:t>
            </a:r>
            <a:r>
              <a:rPr lang="en-US" b="0" i="1" u="sng" dirty="0">
                <a:solidFill>
                  <a:srgbClr val="2248E5"/>
                </a:solidFill>
                <a:effectLst/>
                <a:latin typeface="Poppins" panose="00000500000000000000" pitchFamily="2" charset="0"/>
                <a:hlinkClick r:id="rId33"/>
              </a:rPr>
              <a:t>Section 3.8 Approval of an OASIS Standard</a:t>
            </a:r>
            <a:r>
              <a:rPr lang="en-US" b="0" i="0" dirty="0">
                <a:solidFill>
                  <a:srgbClr val="0A2540"/>
                </a:solidFill>
                <a:effectLst/>
                <a:latin typeface="Poppins" panose="00000500000000000000" pitchFamily="2" charset="0"/>
              </a:rPr>
              <a:t> of the </a:t>
            </a:r>
            <a:r>
              <a:rPr lang="en-US" b="0" i="1" u="sng" dirty="0">
                <a:solidFill>
                  <a:srgbClr val="2248E5"/>
                </a:solidFill>
                <a:effectLst/>
                <a:latin typeface="Poppins" panose="00000500000000000000" pitchFamily="2" charset="0"/>
                <a:hlinkClick r:id="rId34"/>
              </a:rPr>
              <a:t>OASIS TC Process</a:t>
            </a:r>
            <a:r>
              <a:rPr lang="en-US" b="0" i="0" dirty="0">
                <a:solidFill>
                  <a:srgbClr val="0A2540"/>
                </a:solidFill>
                <a:effectLst/>
                <a:latin typeface="Poppins" panose="00000500000000000000" pitchFamily="2" charset="0"/>
              </a:rPr>
              <a:t>. Procedural requirements applicable to </a:t>
            </a:r>
            <a:r>
              <a:rPr lang="en-US" b="0" i="1" u="sng" dirty="0">
                <a:solidFill>
                  <a:srgbClr val="2248E5"/>
                </a:solidFill>
                <a:effectLst/>
                <a:latin typeface="Poppins" panose="00000500000000000000" pitchFamily="2" charset="0"/>
                <a:hlinkClick r:id="rId35"/>
              </a:rPr>
              <a:t>TCs</a:t>
            </a:r>
            <a:r>
              <a:rPr lang="en-US" b="0" i="0" dirty="0">
                <a:solidFill>
                  <a:srgbClr val="0A2540"/>
                </a:solidFill>
                <a:effectLst/>
                <a:latin typeface="Poppins" panose="00000500000000000000" pitchFamily="2" charset="0"/>
              </a:rPr>
              <a:t> in that rule apply to the PGB for this purpose, including the </a:t>
            </a:r>
            <a:r>
              <a:rPr lang="en-US" b="0" i="1" u="sng" dirty="0">
                <a:solidFill>
                  <a:srgbClr val="2248E5"/>
                </a:solidFill>
                <a:effectLst/>
                <a:latin typeface="Poppins" panose="00000500000000000000" pitchFamily="2" charset="0"/>
                <a:hlinkClick r:id="rId24"/>
              </a:rPr>
              <a:t>Special Majority Vote</a:t>
            </a:r>
            <a:r>
              <a:rPr lang="en-US" b="0" i="0" dirty="0">
                <a:solidFill>
                  <a:srgbClr val="0A2540"/>
                </a:solidFill>
                <a:effectLst/>
                <a:latin typeface="Poppins" panose="00000500000000000000" pitchFamily="2" charset="0"/>
              </a:rPr>
              <a:t> required to nominate a Project Specification for OASIS Standard. However, a candidate for OASIS Standard submitted by an Open Project shall be subject to the distinct licensing terms in these rules, and not the licensing terms in the </a:t>
            </a:r>
            <a:r>
              <a:rPr lang="en-US" b="0" i="1" u="sng" dirty="0">
                <a:solidFill>
                  <a:srgbClr val="2248E5"/>
                </a:solidFill>
                <a:effectLst/>
                <a:latin typeface="Poppins" panose="00000500000000000000" pitchFamily="2" charset="0"/>
                <a:hlinkClick r:id="rId36"/>
              </a:rPr>
              <a:t>OASIS IPR Policy</a:t>
            </a:r>
            <a:r>
              <a:rPr lang="en-US" b="0" i="0" dirty="0">
                <a:solidFill>
                  <a:srgbClr val="0A2540"/>
                </a:solidFill>
                <a:effectLst/>
                <a:latin typeface="Poppins" panose="00000500000000000000" pitchFamily="2" charset="0"/>
              </a:rPr>
              <a:t> for TCs.</a:t>
            </a:r>
          </a:p>
          <a:p>
            <a:pPr algn="l">
              <a:buFont typeface="Arial" panose="020B0604020202020204" pitchFamily="34" charset="0"/>
              <a:buChar char="•"/>
            </a:pPr>
            <a:r>
              <a:rPr lang="en-US" b="0" i="0" dirty="0">
                <a:solidFill>
                  <a:srgbClr val="0A2540"/>
                </a:solidFill>
                <a:effectLst/>
                <a:latin typeface="Poppins" panose="00000500000000000000" pitchFamily="2" charset="0"/>
              </a:rPr>
              <a:t>(b) Upon a successful conclusion of that PGB vote and all other requirements, the </a:t>
            </a:r>
            <a:r>
              <a:rPr lang="en-US" b="0" i="1" u="sng" dirty="0">
                <a:solidFill>
                  <a:srgbClr val="2248E5"/>
                </a:solidFill>
                <a:effectLst/>
                <a:latin typeface="Poppins" panose="00000500000000000000" pitchFamily="2" charset="0"/>
                <a:hlinkClick r:id="rId37"/>
              </a:rPr>
              <a:t>OASIS TC Administrator</a:t>
            </a:r>
            <a:r>
              <a:rPr lang="en-US" b="0" i="0" dirty="0">
                <a:solidFill>
                  <a:srgbClr val="0A2540"/>
                </a:solidFill>
                <a:effectLst/>
                <a:latin typeface="Poppins" panose="00000500000000000000" pitchFamily="2" charset="0"/>
              </a:rPr>
              <a:t> shall proceed with public review and a call for consent as provided in </a:t>
            </a:r>
            <a:r>
              <a:rPr lang="en-US" b="0" i="1" u="sng" dirty="0">
                <a:solidFill>
                  <a:srgbClr val="2248E5"/>
                </a:solidFill>
                <a:effectLst/>
                <a:latin typeface="Poppins" panose="00000500000000000000" pitchFamily="2" charset="0"/>
                <a:hlinkClick r:id="rId38"/>
              </a:rPr>
              <a:t>Sections 3.8.2</a:t>
            </a:r>
            <a:r>
              <a:rPr lang="en-US" b="0" i="0" dirty="0">
                <a:solidFill>
                  <a:srgbClr val="0A2540"/>
                </a:solidFill>
                <a:effectLst/>
                <a:latin typeface="Poppins" panose="00000500000000000000" pitchFamily="2" charset="0"/>
              </a:rPr>
              <a:t> and </a:t>
            </a:r>
            <a:r>
              <a:rPr lang="en-US" b="0" i="1" u="sng" dirty="0">
                <a:solidFill>
                  <a:srgbClr val="2248E5"/>
                </a:solidFill>
                <a:effectLst/>
                <a:latin typeface="Poppins" panose="00000500000000000000" pitchFamily="2" charset="0"/>
                <a:hlinkClick r:id="rId39"/>
              </a:rPr>
              <a:t>3.8.3</a:t>
            </a:r>
            <a:r>
              <a:rPr lang="en-US" b="0" i="0" dirty="0">
                <a:solidFill>
                  <a:srgbClr val="0A2540"/>
                </a:solidFill>
                <a:effectLst/>
                <a:latin typeface="Poppins" panose="00000500000000000000" pitchFamily="2" charset="0"/>
              </a:rPr>
              <a:t> of the OASIS TC Process. An OASIS Standard submitted by an Open Project and approved as provided above is eligible for further external submissions as provided in and subject to the requirements in the </a:t>
            </a:r>
            <a:r>
              <a:rPr lang="en-US" b="0" i="1" u="sng" dirty="0">
                <a:solidFill>
                  <a:srgbClr val="2248E5"/>
                </a:solidFill>
                <a:effectLst/>
                <a:latin typeface="Poppins" panose="00000500000000000000" pitchFamily="2" charset="0"/>
                <a:hlinkClick r:id="rId40"/>
              </a:rPr>
              <a:t>OASIS Liaison Policy</a:t>
            </a:r>
            <a:r>
              <a:rPr lang="en-US" b="0" i="0" dirty="0">
                <a:solidFill>
                  <a:srgbClr val="0A2540"/>
                </a:solidFill>
                <a:effectLst/>
                <a:latin typeface="Poppins" panose="00000500000000000000" pitchFamily="2" charset="0"/>
              </a:rPr>
              <a:t>. The PGB must have at least Project Approval Minimum Membership at the time of any such action or approval; the other procedural requirements applicable to TCs in that policy apply to the PGB for this purpose.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algn="l">
              <a:buFont typeface="+mj-lt"/>
              <a:buAutoNum type="alphaLcPeriod"/>
            </a:pPr>
            <a:endParaRPr lang="en-US" b="0" i="0" dirty="0">
              <a:solidFill>
                <a:srgbClr val="0A2540"/>
              </a:solidFill>
              <a:effectLst/>
              <a:latin typeface="Poppins" panose="00000500000000000000" pitchFamily="2" charset="0"/>
            </a:endParaRPr>
          </a:p>
          <a:p>
            <a:pPr algn="l"/>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23</a:t>
            </a:fld>
            <a:endParaRPr lang="en-US"/>
          </a:p>
        </p:txBody>
      </p:sp>
    </p:spTree>
    <p:extLst>
      <p:ext uri="{BB962C8B-B14F-4D97-AF65-F5344CB8AC3E}">
        <p14:creationId xmlns:p14="http://schemas.microsoft.com/office/powerpoint/2010/main" val="1364924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1. The member (Beth Smalley) addresses the chair – “Madam Chairman”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2. The chair recognizes the member – “The chair recognizes </a:t>
            </a:r>
            <a:r>
              <a:rPr lang="en-US" b="1" dirty="0">
                <a:solidFill>
                  <a:srgbClr val="E7E6E6">
                    <a:lumMod val="10000"/>
                  </a:srgbClr>
                </a:solidFill>
                <a:latin typeface="Calibri" panose="020F0502020204030204"/>
              </a:rPr>
              <a:t>Beth Smalley</a:t>
            </a: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3. The member (Maker-Beth Smalley) makes a motion – I motion </a:t>
            </a:r>
            <a:r>
              <a:rPr lang="en-US" sz="1600" dirty="0"/>
              <a:t>the PGB approve the following proposals: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dirty="0"/>
          </a:p>
          <a:p>
            <a:pPr marL="685800" lvl="1" indent="-285750" defTabSz="914400">
              <a:spcBef>
                <a:spcPts val="0"/>
              </a:spcBef>
              <a:buClrTx/>
              <a:buFont typeface="Arial" panose="020B0604020202020204" pitchFamily="34" charset="0"/>
              <a:buChar char="•"/>
              <a:defRPr/>
            </a:pPr>
            <a:r>
              <a:rPr lang="en-US" sz="1600" dirty="0"/>
              <a:t>Advance NDR v6.0 PSD01 to PS, &amp;</a:t>
            </a:r>
          </a:p>
          <a:p>
            <a:pPr marL="685800" lvl="1" indent="-285750" defTabSz="914400">
              <a:spcBef>
                <a:spcPts val="0"/>
              </a:spcBef>
              <a:buClrTx/>
              <a:buFont typeface="Arial" panose="020B0604020202020204" pitchFamily="34" charset="0"/>
              <a:buChar char="•"/>
              <a:defRPr/>
            </a:pPr>
            <a:r>
              <a:rPr lang="en-US" sz="1600" dirty="0"/>
              <a:t>Upon approval of NIEM Model v6.0 PS02 proceed to advance to OS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4. Another member seconds the motion –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SECOND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dirty="0">
                <a:solidFill>
                  <a:schemeClr val="bg2">
                    <a:lumMod val="10000"/>
                  </a:schemeClr>
                </a:solidFill>
              </a:rPr>
              <a:t>5. Chair: </a:t>
            </a:r>
            <a:r>
              <a:rPr lang="en-US" b="0" i="0" dirty="0">
                <a:solidFill>
                  <a:srgbClr val="000000"/>
                </a:solidFill>
                <a:effectLst/>
                <a:latin typeface="Open Sans"/>
              </a:rPr>
              <a:t>“It is moved and seconded to adopt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6. The members debate the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7. </a:t>
            </a: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Those in favor of adopting the motion to approve say</a:t>
            </a:r>
            <a:b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000000"/>
                </a:solidFill>
                <a:effectLst/>
                <a:uLnTx/>
                <a:uFillTx/>
                <a:latin typeface="Open Sans"/>
                <a:ea typeface="+mn-ea"/>
                <a:cs typeface="+mn-cs"/>
              </a:rPr>
              <a:t>‘Aye.’ [pause] Those opposed, say ‘No.’”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8. Chair: </a:t>
            </a:r>
            <a:r>
              <a:rPr kumimoji="0" lang="en-US" sz="1200" b="0" i="0" u="none" strike="noStrike" kern="1200" cap="none" spc="0" normalizeH="0" baseline="0" noProof="0" dirty="0">
                <a:ln>
                  <a:noFill/>
                </a:ln>
                <a:solidFill>
                  <a:srgbClr val="000000"/>
                </a:solidFill>
                <a:effectLst/>
                <a:uLnTx/>
                <a:uFillTx/>
                <a:latin typeface="Open Sans"/>
                <a:ea typeface="+mn-ea"/>
                <a:cs typeface="+mn-cs"/>
              </a:rPr>
              <a:t>Announce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Open Sans"/>
                <a:ea typeface="+mn-ea"/>
                <a:cs typeface="+mn-cs"/>
              </a:rPr>
              <a:t>If no objections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sng" strike="noStrike" kern="1200" cap="none" spc="0" normalizeH="0" baseline="0" noProof="0" dirty="0">
                <a:ln>
                  <a:noFill/>
                </a:ln>
                <a:solidFill>
                  <a:srgbClr val="E7E6E6">
                    <a:lumMod val="10000"/>
                  </a:srgbClr>
                </a:solidFill>
                <a:effectLst/>
                <a:uLnTx/>
                <a:uFillTx/>
                <a:latin typeface="Calibri" panose="020F0502020204030204"/>
                <a:ea typeface="+mn-ea"/>
                <a:cs typeface="+mn-cs"/>
              </a:rPr>
              <a:t>Chair</a:t>
            </a:r>
            <a:r>
              <a:rPr kumimoji="0" lang="en-US" sz="1200" b="0" i="0"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Without objection, approved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316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26</a:t>
            </a:fld>
            <a:endParaRPr lang="en-US"/>
          </a:p>
        </p:txBody>
      </p:sp>
    </p:spTree>
    <p:extLst>
      <p:ext uri="{BB962C8B-B14F-4D97-AF65-F5344CB8AC3E}">
        <p14:creationId xmlns:p14="http://schemas.microsoft.com/office/powerpoint/2010/main" val="30382889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27</a:t>
            </a:fld>
            <a:endParaRPr lang="en-US" dirty="0"/>
          </a:p>
        </p:txBody>
      </p:sp>
    </p:spTree>
    <p:extLst>
      <p:ext uri="{BB962C8B-B14F-4D97-AF65-F5344CB8AC3E}">
        <p14:creationId xmlns:p14="http://schemas.microsoft.com/office/powerpoint/2010/main" val="2885153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 / MIP discussions ongoing, anticipate periodic meetings over next 6 months</a:t>
            </a:r>
          </a:p>
          <a:p>
            <a:r>
              <a:rPr lang="en-US" dirty="0" err="1"/>
              <a:t>Kamrin</a:t>
            </a:r>
            <a:r>
              <a:rPr lang="en-US" dirty="0"/>
              <a:t> Atri or Andrew Scott to provide status of Analytic Laboratories domain and Identity Management efforts</a:t>
            </a:r>
          </a:p>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28</a:t>
            </a:fld>
            <a:endParaRPr lang="en-US" dirty="0"/>
          </a:p>
        </p:txBody>
      </p:sp>
    </p:spTree>
    <p:extLst>
      <p:ext uri="{BB962C8B-B14F-4D97-AF65-F5344CB8AC3E}">
        <p14:creationId xmlns:p14="http://schemas.microsoft.com/office/powerpoint/2010/main" val="2483088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baseline="0" dirty="0"/>
          </a:p>
        </p:txBody>
      </p:sp>
      <p:sp>
        <p:nvSpPr>
          <p:cNvPr id="4" name="Slide Number Placeholder 3"/>
          <p:cNvSpPr>
            <a:spLocks noGrp="1"/>
          </p:cNvSpPr>
          <p:nvPr>
            <p:ph type="sldNum" sz="quarter" idx="10"/>
          </p:nvPr>
        </p:nvSpPr>
        <p:spPr/>
        <p:txBody>
          <a:bodyPr/>
          <a:lstStyle/>
          <a:p>
            <a:pPr marL="0" marR="0" lvl="0" indent="0" algn="r" defTabSz="464149"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64149"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25984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31</a:t>
            </a:fld>
            <a:endParaRPr lang="en-US" dirty="0"/>
          </a:p>
        </p:txBody>
      </p:sp>
    </p:spTree>
    <p:extLst>
      <p:ext uri="{BB962C8B-B14F-4D97-AF65-F5344CB8AC3E}">
        <p14:creationId xmlns:p14="http://schemas.microsoft.com/office/powerpoint/2010/main" val="755670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32</a:t>
            </a:fld>
            <a:endParaRPr lang="en-US" dirty="0"/>
          </a:p>
        </p:txBody>
      </p:sp>
    </p:spTree>
    <p:extLst>
      <p:ext uri="{BB962C8B-B14F-4D97-AF65-F5344CB8AC3E}">
        <p14:creationId xmlns:p14="http://schemas.microsoft.com/office/powerpoint/2010/main" val="2452819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defTabSz="464149">
              <a:defRPr/>
            </a:pPr>
            <a:fld id="{B7DA21B6-DD30-824E-9484-61254458B3F6}" type="slidenum">
              <a:rPr lang="en-US">
                <a:solidFill>
                  <a:prstClr val="black"/>
                </a:solidFill>
                <a:latin typeface="Calibri"/>
              </a:rPr>
              <a:pPr defTabSz="464149">
                <a:defRPr/>
              </a:pPr>
              <a:t>3</a:t>
            </a:fld>
            <a:endParaRPr lang="en-US" dirty="0">
              <a:solidFill>
                <a:prstClr val="black"/>
              </a:solidFill>
              <a:latin typeface="Calibri"/>
            </a:endParaRPr>
          </a:p>
        </p:txBody>
      </p:sp>
    </p:spTree>
    <p:extLst>
      <p:ext uri="{BB962C8B-B14F-4D97-AF65-F5344CB8AC3E}">
        <p14:creationId xmlns:p14="http://schemas.microsoft.com/office/powerpoint/2010/main" val="3614834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VOTING: The usual method of voting  is viva voce (by voice). To accommodate the virtual setting the chair may ask members to “Raise your hand” to signal aye or no.</a:t>
            </a:r>
          </a:p>
        </p:txBody>
      </p:sp>
      <p:sp>
        <p:nvSpPr>
          <p:cNvPr id="4" name="Slide Number Placeholder 3"/>
          <p:cNvSpPr>
            <a:spLocks noGrp="1"/>
          </p:cNvSpPr>
          <p:nvPr>
            <p:ph type="sldNum" sz="quarter" idx="5"/>
          </p:nvPr>
        </p:nvSpPr>
        <p:spPr/>
        <p:txBody>
          <a:bodyPr/>
          <a:lstStyle/>
          <a:p>
            <a:fld id="{5F8897AF-D04E-4367-BADA-11FF3D514EE8}" type="slidenum">
              <a:rPr lang="en-US" smtClean="0"/>
              <a:t>4</a:t>
            </a:fld>
            <a:endParaRPr lang="en-US" dirty="0"/>
          </a:p>
        </p:txBody>
      </p:sp>
    </p:spTree>
    <p:extLst>
      <p:ext uri="{BB962C8B-B14F-4D97-AF65-F5344CB8AC3E}">
        <p14:creationId xmlns:p14="http://schemas.microsoft.com/office/powerpoint/2010/main" val="1830169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44864"/>
            <a:ext cx="5608320" cy="4791211"/>
          </a:xfrm>
        </p:spPr>
        <p:txBody>
          <a:bodyPr/>
          <a:lstStyle/>
          <a:p>
            <a:r>
              <a:rPr lang="en-US" b="1" u="sng" dirty="0"/>
              <a:t>Chair</a:t>
            </a:r>
            <a:r>
              <a:rPr lang="en-US" b="1" dirty="0"/>
              <a:t>: </a:t>
            </a:r>
            <a:r>
              <a:rPr lang="en-US" b="0" dirty="0"/>
              <a:t>Will the secretary call the role</a:t>
            </a:r>
          </a:p>
          <a:p>
            <a:endParaRPr lang="en-US" b="1" dirty="0"/>
          </a:p>
          <a:p>
            <a:r>
              <a:rPr lang="en-US" b="1" dirty="0"/>
              <a:t>PGB Voting Members:</a:t>
            </a:r>
          </a:p>
          <a:p>
            <a:pPr lvl="1"/>
            <a:r>
              <a:rPr lang="en-US" dirty="0"/>
              <a:t>Department of Defense Joint Staff J6 (DoD JS J6) – Ms. Katherine Escobar</a:t>
            </a:r>
          </a:p>
          <a:p>
            <a:pPr lvl="1"/>
            <a:r>
              <a:rPr lang="en-US" dirty="0"/>
              <a:t>Department of Homeland Security Science &amp; Technology (DHS S&amp;T) – Ms. Christina Bapst-Stump</a:t>
            </a:r>
          </a:p>
          <a:p>
            <a:pPr lvl="1"/>
            <a:r>
              <a:rPr lang="en-US" dirty="0"/>
              <a:t>Equivant – Mr. Gary Egner</a:t>
            </a:r>
          </a:p>
          <a:p>
            <a:pPr lvl="1"/>
            <a:r>
              <a:rPr lang="en-US" dirty="0"/>
              <a:t>Georgia Tech Research Institute (GTRI) – Mr. John Wandelt </a:t>
            </a:r>
          </a:p>
          <a:p>
            <a:pPr lvl="1"/>
            <a:r>
              <a:rPr lang="en-US" dirty="0"/>
              <a:t>Integrated Justice Information Systems Institute (IJIS) – Ms. Maria Cardiellos</a:t>
            </a:r>
          </a:p>
          <a:p>
            <a:pPr marR="0" lvl="1" indent="0" fontAlgn="auto">
              <a:lnSpc>
                <a:spcPct val="100000"/>
              </a:lnSpc>
              <a:spcBef>
                <a:spcPts val="0"/>
              </a:spcBef>
              <a:spcAft>
                <a:spcPts val="0"/>
              </a:spcAft>
              <a:buClrTx/>
              <a:buSzTx/>
              <a:buFontTx/>
              <a:buNone/>
              <a:tabLst/>
              <a:defRPr/>
            </a:pPr>
            <a:r>
              <a:rPr lang="en-US" dirty="0"/>
              <a:t>Commonwealth of Virginia, Office of Data Governance and Analytics – Mr. Payton Lamb</a:t>
            </a:r>
          </a:p>
          <a:p>
            <a:pPr marR="0" lvl="1" indent="0" fontAlgn="auto">
              <a:lnSpc>
                <a:spcPct val="100000"/>
              </a:lnSpc>
              <a:spcBef>
                <a:spcPts val="0"/>
              </a:spcBef>
              <a:spcAft>
                <a:spcPts val="0"/>
              </a:spcAft>
              <a:buClrTx/>
              <a:buSzTx/>
              <a:buFontTx/>
              <a:buNone/>
              <a:tabLst/>
              <a:defRPr/>
            </a:pPr>
            <a:r>
              <a:rPr lang="en-US" dirty="0"/>
              <a:t>Criminal Justice  Information Services Division (CJISD), Federal Bureau of investigation,  – April Mitchell</a:t>
            </a:r>
          </a:p>
          <a:p>
            <a:pPr marR="0" lvl="1" indent="0" fontAlgn="auto">
              <a:lnSpc>
                <a:spcPct val="100000"/>
              </a:lnSpc>
              <a:spcBef>
                <a:spcPts val="0"/>
              </a:spcBef>
              <a:spcAft>
                <a:spcPts val="0"/>
              </a:spcAft>
              <a:buClrTx/>
              <a:buSzTx/>
              <a:buFontTx/>
              <a:buNone/>
              <a:tabLst/>
              <a:defRPr/>
            </a:pPr>
            <a:r>
              <a:rPr lang="en-US" dirty="0"/>
              <a:t>National Institute of Justice – Erin Partin</a:t>
            </a:r>
          </a:p>
          <a:p>
            <a:pPr marR="0" lvl="1" indent="0" fontAlgn="auto">
              <a:lnSpc>
                <a:spcPct val="100000"/>
              </a:lnSpc>
              <a:spcBef>
                <a:spcPts val="0"/>
              </a:spcBef>
              <a:spcAft>
                <a:spcPts val="0"/>
              </a:spcAft>
              <a:buClrTx/>
              <a:buSzTx/>
              <a:buFontTx/>
              <a:buNone/>
              <a:tabLst/>
              <a:defRPr/>
            </a:pPr>
            <a:r>
              <a:rPr lang="en-US" dirty="0"/>
              <a:t>Bureau of justice Statistics – Erica Smith</a:t>
            </a:r>
          </a:p>
          <a:p>
            <a:pPr marR="0" lvl="1" indent="0" fontAlgn="auto">
              <a:lnSpc>
                <a:spcPct val="100000"/>
              </a:lnSpc>
              <a:spcBef>
                <a:spcPts val="0"/>
              </a:spcBef>
              <a:spcAft>
                <a:spcPts val="0"/>
              </a:spcAft>
              <a:buClrTx/>
              <a:buSzTx/>
              <a:buFontTx/>
              <a:buNone/>
              <a:tabLst/>
              <a:defRPr/>
            </a:pPr>
            <a:r>
              <a:rPr lang="en-US" dirty="0"/>
              <a:t>National Association for Justice Information Systems(NAJIS) – Tom Welch</a:t>
            </a:r>
          </a:p>
          <a:p>
            <a:pPr marR="0" lvl="1" indent="0" fontAlgn="auto">
              <a:lnSpc>
                <a:spcPct val="100000"/>
              </a:lnSpc>
              <a:spcBef>
                <a:spcPts val="0"/>
              </a:spcBef>
              <a:spcAft>
                <a:spcPts val="0"/>
              </a:spcAft>
              <a:buClrTx/>
              <a:buSzTx/>
              <a:buFontTx/>
              <a:buNone/>
              <a:tabLst/>
              <a:defRPr/>
            </a:pPr>
            <a:endParaRPr lang="en-US" dirty="0"/>
          </a:p>
          <a:p>
            <a:r>
              <a:rPr lang="en-US" b="1" dirty="0"/>
              <a:t>PGB Expert Voting Members</a:t>
            </a:r>
          </a:p>
          <a:p>
            <a:pPr lvl="1" algn="l" fontAlgn="base"/>
            <a:r>
              <a:rPr lang="en-US" dirty="0"/>
              <a:t>NBAC TSC – Mr. Thomas Krul </a:t>
            </a:r>
          </a:p>
          <a:p>
            <a:pPr lvl="1" algn="l" fontAlgn="base"/>
            <a:r>
              <a:rPr lang="en-US" dirty="0"/>
              <a:t>NTAC TSC – Dr. Scott Renner</a:t>
            </a:r>
          </a:p>
          <a:p>
            <a:pPr lvl="1" algn="l" fontAlgn="base"/>
            <a:r>
              <a:rPr lang="en-US" dirty="0"/>
              <a:t>NMO TSC – Ms. Beth Smalley (Joint Staff J6 DSD)</a:t>
            </a:r>
          </a:p>
          <a:p>
            <a:pPr lvl="1"/>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PGB Expert Non-Voting Members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NBAC TSC – Mr. Thomas Krul (National Defence Canada)</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NTAC TSC – Mr. Brad Bolliger</a:t>
            </a:r>
          </a:p>
          <a:p>
            <a:endParaRPr lang="en-US" b="0" dirty="0"/>
          </a:p>
        </p:txBody>
      </p:sp>
      <p:sp>
        <p:nvSpPr>
          <p:cNvPr id="4" name="Slide Number Placeholder 3"/>
          <p:cNvSpPr>
            <a:spLocks noGrp="1"/>
          </p:cNvSpPr>
          <p:nvPr>
            <p:ph type="sldNum" sz="quarter" idx="5"/>
          </p:nvPr>
        </p:nvSpPr>
        <p:spPr/>
        <p:txBody>
          <a:bodyPr/>
          <a:lstStyle/>
          <a:p>
            <a:fld id="{5F8897AF-D04E-4367-BADA-11FF3D514EE8}" type="slidenum">
              <a:rPr lang="en-US" smtClean="0"/>
              <a:t>6</a:t>
            </a:fld>
            <a:endParaRPr lang="en-US" dirty="0"/>
          </a:p>
        </p:txBody>
      </p:sp>
    </p:spTree>
    <p:extLst>
      <p:ext uri="{BB962C8B-B14F-4D97-AF65-F5344CB8AC3E}">
        <p14:creationId xmlns:p14="http://schemas.microsoft.com/office/powerpoint/2010/main" val="4228777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301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9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10</a:t>
            </a:fld>
            <a:endParaRPr lang="en-US" dirty="0"/>
          </a:p>
        </p:txBody>
      </p:sp>
    </p:spTree>
    <p:extLst>
      <p:ext uri="{BB962C8B-B14F-4D97-AF65-F5344CB8AC3E}">
        <p14:creationId xmlns:p14="http://schemas.microsoft.com/office/powerpoint/2010/main" val="4030349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11</a:t>
            </a:fld>
            <a:endParaRPr lang="en-US" dirty="0"/>
          </a:p>
        </p:txBody>
      </p:sp>
    </p:spTree>
    <p:extLst>
      <p:ext uri="{BB962C8B-B14F-4D97-AF65-F5344CB8AC3E}">
        <p14:creationId xmlns:p14="http://schemas.microsoft.com/office/powerpoint/2010/main" val="2379778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0462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dirty="0"/>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06E9DB-266A-DC4C-81FD-63DDDAA346DC}"/>
              </a:ext>
            </a:extLst>
          </p:cNvPr>
          <p:cNvSpPr>
            <a:spLocks noGrp="1"/>
          </p:cNvSpPr>
          <p:nvPr>
            <p:ph type="sldNum" sz="quarter" idx="12"/>
          </p:nvPr>
        </p:nvSpPr>
        <p:spPr/>
        <p:txBody>
          <a:bodyPr/>
          <a:lstStyle/>
          <a:p>
            <a:fld id="{D312D250-A199-4795-A090-B3EABC893B49}" type="slidenum">
              <a:rPr lang="en-US" smtClean="0"/>
              <a:t>‹#›</a:t>
            </a:fld>
            <a:endParaRPr lang="en-US"/>
          </a:p>
        </p:txBody>
      </p:sp>
      <p:sp>
        <p:nvSpPr>
          <p:cNvPr id="2" name="Title 1">
            <a:extLst>
              <a:ext uri="{FF2B5EF4-FFF2-40B4-BE49-F238E27FC236}">
                <a16:creationId xmlns:a16="http://schemas.microsoft.com/office/drawing/2014/main" id="{C130FE17-69E8-9440-A7AF-AC1659EDF6B9}"/>
              </a:ext>
            </a:extLst>
          </p:cNvPr>
          <p:cNvSpPr>
            <a:spLocks noGrp="1"/>
          </p:cNvSpPr>
          <p:nvPr>
            <p:ph type="title"/>
          </p:nvPr>
        </p:nvSpPr>
        <p:spPr>
          <a:xfrm>
            <a:off x="426720" y="365760"/>
            <a:ext cx="11338560" cy="548640"/>
          </a:xfrm>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4548D53F-9797-B141-B5E7-AB9CB133F5B0}"/>
              </a:ext>
            </a:extLst>
          </p:cNvPr>
          <p:cNvSpPr>
            <a:spLocks noGrp="1"/>
          </p:cNvSpPr>
          <p:nvPr>
            <p:ph type="ftr" sz="quarter" idx="11"/>
          </p:nvPr>
        </p:nvSpPr>
        <p:spPr>
          <a:xfrm>
            <a:off x="2757714" y="6400800"/>
            <a:ext cx="6676572" cy="182880"/>
          </a:xfrm>
        </p:spPr>
        <p:txBody>
          <a:bodyPr>
            <a:noAutofit/>
          </a:bodyPr>
          <a:lstStyle/>
          <a:p>
            <a:endParaRPr lang="en-US"/>
          </a:p>
        </p:txBody>
      </p:sp>
      <p:sp>
        <p:nvSpPr>
          <p:cNvPr id="8" name="Text Placeholder 3">
            <a:extLst>
              <a:ext uri="{FF2B5EF4-FFF2-40B4-BE49-F238E27FC236}">
                <a16:creationId xmlns:a16="http://schemas.microsoft.com/office/drawing/2014/main" id="{88645891-6D11-5C16-6282-CD626231A785}"/>
              </a:ext>
            </a:extLst>
          </p:cNvPr>
          <p:cNvSpPr>
            <a:spLocks noGrp="1"/>
          </p:cNvSpPr>
          <p:nvPr>
            <p:ph idx="1"/>
          </p:nvPr>
        </p:nvSpPr>
        <p:spPr>
          <a:xfrm>
            <a:off x="426720" y="1371600"/>
            <a:ext cx="11338560" cy="4572000"/>
          </a:xfrm>
          <a:prstGeom prst="rect">
            <a:avLst/>
          </a:prstGeom>
        </p:spPr>
        <p:txBody>
          <a:bodyPr vert="horz" lIns="91440" tIns="45720" rIns="91440" bIns="45720" rtlCol="0">
            <a:noAutofit/>
          </a:bodyPr>
          <a:lstStyle>
            <a:lvl2pPr>
              <a:lnSpc>
                <a:spcPts val="2000"/>
              </a:lnSpc>
              <a:defRPr sz="1800"/>
            </a:lvl2pPr>
            <a:lvl4pPr marL="914400" indent="-173038">
              <a:defRPr/>
            </a:lvl4pPr>
            <a:lvl5pPr marL="1033463" indent="-123825">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descr="A close up of a sign&#10;&#10;Description automatically generated">
            <a:extLst>
              <a:ext uri="{FF2B5EF4-FFF2-40B4-BE49-F238E27FC236}">
                <a16:creationId xmlns:a16="http://schemas.microsoft.com/office/drawing/2014/main" id="{3832E369-52F0-D331-A851-630C3250A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2229509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hasCustomPrompt="1"/>
          </p:nvPr>
        </p:nvSpPr>
        <p:spPr/>
        <p:txBody>
          <a:bodyPr>
            <a:normAutofit/>
          </a:bodyPr>
          <a:lstStyle>
            <a:lvl1pPr marL="234950" indent="-234950">
              <a:spcBef>
                <a:spcPts val="1650"/>
              </a:spcBef>
              <a:buFont typeface="Arial" panose="020B0604020202020204" pitchFamily="34" charset="0"/>
              <a:buChar char="•"/>
              <a:tabLst/>
              <a:defRPr b="0" i="0">
                <a:solidFill>
                  <a:schemeClr val="accent1"/>
                </a:solidFill>
                <a:latin typeface="+mn-lt"/>
              </a:defRPr>
            </a:lvl1pPr>
            <a:lvl2pPr marL="577850" indent="-231775">
              <a:spcBef>
                <a:spcPts val="450"/>
              </a:spcBef>
              <a:tabLst/>
              <a:defRPr b="0" i="0">
                <a:solidFill>
                  <a:schemeClr val="accent1"/>
                </a:solidFill>
                <a:latin typeface="+mn-lt"/>
              </a:defRPr>
            </a:lvl2pPr>
            <a:lvl3pPr marL="857228" indent="-170256">
              <a:spcBef>
                <a:spcPts val="450"/>
              </a:spcBef>
              <a:tabLst/>
              <a:defRPr b="0" i="0">
                <a:solidFill>
                  <a:schemeClr val="accent1"/>
                </a:solidFill>
                <a:latin typeface="+mn-lt"/>
              </a:defRPr>
            </a:lvl3pPr>
            <a:lvl4pPr marL="1203692" indent="-170256">
              <a:spcBef>
                <a:spcPts val="450"/>
              </a:spcBef>
              <a:tabLst/>
              <a:defRPr b="0" i="0">
                <a:solidFill>
                  <a:schemeClr val="accent1"/>
                </a:solidFill>
                <a:latin typeface="+mn-lt"/>
              </a:defRPr>
            </a:lvl4pPr>
            <a:lvl5pPr marL="1463243" indent="-170256">
              <a:spcBef>
                <a:spcPts val="450"/>
              </a:spcBef>
              <a:tabLst/>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hasCustomPrompt="1"/>
          </p:nvPr>
        </p:nvSpPr>
        <p:spPr>
          <a:xfrm>
            <a:off x="381000" y="200726"/>
            <a:ext cx="11430000" cy="1014761"/>
          </a:xfrm>
          <a:prstGeom prst="rect">
            <a:avLst/>
          </a:prstGeom>
        </p:spPr>
        <p:txBody>
          <a:bodyPr vert="horz" lIns="91440" tIns="45720" rIns="91440" bIns="45720" rtlCol="0" anchor="ctr">
            <a:normAutofit/>
          </a:bodyPr>
          <a:lstStyle>
            <a:lvl1pPr fontAlgn="t">
              <a:defRPr b="0" i="0"/>
            </a:lvl1pPr>
          </a:lstStyle>
          <a:p>
            <a:r>
              <a:rPr lang="en-US" dirty="0"/>
              <a:t>Click to add text</a:t>
            </a:r>
          </a:p>
        </p:txBody>
      </p:sp>
    </p:spTree>
    <p:extLst>
      <p:ext uri="{BB962C8B-B14F-4D97-AF65-F5344CB8AC3E}">
        <p14:creationId xmlns:p14="http://schemas.microsoft.com/office/powerpoint/2010/main" val="39671376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hasCustomPrompt="1"/>
          </p:nvPr>
        </p:nvSpPr>
        <p:spPr>
          <a:xfrm>
            <a:off x="379050" y="1215483"/>
            <a:ext cx="5615353"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hasCustomPrompt="1"/>
          </p:nvPr>
        </p:nvSpPr>
        <p:spPr>
          <a:xfrm>
            <a:off x="6197600" y="1215483"/>
            <a:ext cx="5613400" cy="4961480"/>
          </a:xfrm>
        </p:spPr>
        <p:txBody>
          <a:bodyPr/>
          <a:lstStyle>
            <a:lvl1pPr>
              <a:defRPr b="0" i="0">
                <a:solidFill>
                  <a:schemeClr val="accent1"/>
                </a:solidFill>
                <a:latin typeface="+mn-lt"/>
              </a:defRPr>
            </a:lvl1pPr>
            <a:lvl2pPr>
              <a:defRPr b="0" i="0">
                <a:solidFill>
                  <a:schemeClr val="accent1"/>
                </a:solidFill>
                <a:latin typeface="+mn-lt"/>
              </a:defRPr>
            </a:lvl2pPr>
            <a:lvl3pPr>
              <a:defRPr b="0" i="0">
                <a:solidFill>
                  <a:schemeClr val="accent1"/>
                </a:solidFill>
                <a:latin typeface="+mn-lt"/>
              </a:defRPr>
            </a:lvl3pPr>
            <a:lvl4pPr>
              <a:defRPr b="0" i="0">
                <a:solidFill>
                  <a:schemeClr val="accent1"/>
                </a:solidFill>
                <a:latin typeface="+mn-lt"/>
              </a:defRPr>
            </a:lvl4pPr>
            <a:lvl5pPr>
              <a:defRPr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68151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hasCustomPrompt="1"/>
          </p:nvPr>
        </p:nvSpPr>
        <p:spPr>
          <a:xfrm>
            <a:off x="381004" y="1235117"/>
            <a:ext cx="5617633"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hasCustomPrompt="1"/>
          </p:nvPr>
        </p:nvSpPr>
        <p:spPr>
          <a:xfrm>
            <a:off x="381004" y="1998137"/>
            <a:ext cx="5617633"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hasCustomPrompt="1"/>
          </p:nvPr>
        </p:nvSpPr>
        <p:spPr>
          <a:xfrm>
            <a:off x="6172200" y="1235117"/>
            <a:ext cx="5638800" cy="644487"/>
          </a:xfrm>
        </p:spPr>
        <p:txBody>
          <a:bodyPr bIns="182880" anchor="b"/>
          <a:lstStyle>
            <a:lvl1pPr marL="0" indent="0" fontAlgn="b">
              <a:buNone/>
              <a:defRPr sz="2400" b="1" i="0">
                <a:solidFill>
                  <a:schemeClr val="accent1"/>
                </a:solidFill>
                <a:latin typeface="+mn-lt"/>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dirty="0"/>
              <a:t>Click to add subtitle</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hasCustomPrompt="1"/>
          </p:nvPr>
        </p:nvSpPr>
        <p:spPr>
          <a:xfrm>
            <a:off x="6172200" y="1998137"/>
            <a:ext cx="5638800" cy="4191531"/>
          </a:xfrm>
        </p:spPr>
        <p:txBody>
          <a:bodyPr>
            <a:normAutofit/>
          </a:bodyPr>
          <a:lstStyle>
            <a:lvl1pPr>
              <a:defRPr sz="2400" b="0" i="0">
                <a:solidFill>
                  <a:schemeClr val="accent1"/>
                </a:solidFill>
                <a:latin typeface="+mn-lt"/>
              </a:defRPr>
            </a:lvl1pPr>
            <a:lvl2pPr>
              <a:defRPr sz="1800" b="0" i="0">
                <a:solidFill>
                  <a:schemeClr val="accent1"/>
                </a:solidFill>
                <a:latin typeface="+mn-lt"/>
              </a:defRPr>
            </a:lvl2pPr>
            <a:lvl3pPr>
              <a:defRPr sz="1600" b="0" i="0">
                <a:solidFill>
                  <a:schemeClr val="accent1"/>
                </a:solidFill>
                <a:latin typeface="+mn-lt"/>
              </a:defRPr>
            </a:lvl3pPr>
            <a:lvl4pPr>
              <a:defRPr sz="1600" b="0" i="0">
                <a:solidFill>
                  <a:schemeClr val="accent1"/>
                </a:solidFill>
                <a:latin typeface="+mn-lt"/>
              </a:defRPr>
            </a:lvl4pPr>
            <a:lvl5pPr>
              <a:defRPr sz="1600" b="0" i="0">
                <a:solidFill>
                  <a:schemeClr val="accent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hasCustomPrompt="1"/>
          </p:nvPr>
        </p:nvSpPr>
        <p:spPr>
          <a:xfrm>
            <a:off x="381000" y="192775"/>
            <a:ext cx="11430000" cy="1014761"/>
          </a:xfrm>
          <a:prstGeom prst="rect">
            <a:avLst/>
          </a:prstGeom>
        </p:spPr>
        <p:txBody>
          <a:bodyPr vert="horz" lIns="91440" tIns="45720" rIns="91440" bIns="45720" rtlCol="0" anchor="ctr">
            <a:normAutofit/>
          </a:bodyPr>
          <a:lstStyle>
            <a:lvl1pPr>
              <a:defRPr b="0" i="0"/>
            </a:lvl1pPr>
          </a:lstStyle>
          <a:p>
            <a:r>
              <a:rPr lang="en-US" dirty="0"/>
              <a:t>Click to add text</a:t>
            </a:r>
          </a:p>
        </p:txBody>
      </p:sp>
    </p:spTree>
    <p:extLst>
      <p:ext uri="{BB962C8B-B14F-4D97-AF65-F5344CB8AC3E}">
        <p14:creationId xmlns:p14="http://schemas.microsoft.com/office/powerpoint/2010/main" val="41483052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hasCustomPrompt="1"/>
          </p:nvPr>
        </p:nvSpPr>
        <p:spPr>
          <a:xfrm>
            <a:off x="381000" y="192775"/>
            <a:ext cx="11430000" cy="1014761"/>
          </a:xfrm>
        </p:spPr>
        <p:txBody>
          <a:bodyPr/>
          <a:lstStyle>
            <a:lvl1pPr>
              <a:defRPr b="0" i="0"/>
            </a:lvl1pPr>
          </a:lstStyle>
          <a:p>
            <a:r>
              <a:rPr lang="en-US" dirty="0"/>
              <a:t>Click to add text</a:t>
            </a:r>
          </a:p>
        </p:txBody>
      </p:sp>
    </p:spTree>
    <p:extLst>
      <p:ext uri="{BB962C8B-B14F-4D97-AF65-F5344CB8AC3E}">
        <p14:creationId xmlns:p14="http://schemas.microsoft.com/office/powerpoint/2010/main" val="14195860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4477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hasCustomPrompt="1"/>
          </p:nvPr>
        </p:nvSpPr>
        <p:spPr>
          <a:xfrm>
            <a:off x="4313770" y="457201"/>
            <a:ext cx="7497233" cy="5403850"/>
          </a:xfrm>
        </p:spPr>
        <p:txBody>
          <a:bodyPr>
            <a:normAutofit/>
          </a:bodyPr>
          <a:lstStyle>
            <a:lvl1pPr marL="0" indent="0">
              <a:buNone/>
              <a:defRPr sz="2100" b="1" i="0">
                <a:solidFill>
                  <a:schemeClr val="accent1"/>
                </a:solidFill>
                <a:latin typeface="+mn-lt"/>
              </a:defRPr>
            </a:lvl1pPr>
            <a:lvl2pPr>
              <a:defRPr sz="1800" b="0" i="0">
                <a:solidFill>
                  <a:schemeClr val="accent1"/>
                </a:solidFill>
                <a:latin typeface="+mn-lt"/>
              </a:defRPr>
            </a:lvl2pPr>
            <a:lvl3pPr>
              <a:defRPr sz="1500" b="0" i="0">
                <a:solidFill>
                  <a:schemeClr val="accent1"/>
                </a:solidFill>
                <a:latin typeface="+mn-lt"/>
              </a:defRPr>
            </a:lvl3pPr>
            <a:lvl4pPr>
              <a:defRPr sz="1350" b="0" i="0">
                <a:solidFill>
                  <a:schemeClr val="accent1"/>
                </a:solidFill>
                <a:latin typeface="+mn-lt"/>
              </a:defRPr>
            </a:lvl4pPr>
            <a:lvl5pPr>
              <a:defRPr sz="1350" b="0" i="0">
                <a:solidFill>
                  <a:schemeClr val="accent1"/>
                </a:solidFill>
                <a:latin typeface="+mn-lt"/>
              </a:defRPr>
            </a:lvl5pPr>
            <a:lvl6pPr>
              <a:defRPr sz="1500"/>
            </a:lvl6pPr>
            <a:lvl7pPr>
              <a:defRPr sz="1500"/>
            </a:lvl7pPr>
            <a:lvl8pPr>
              <a:defRPr sz="1500"/>
            </a:lvl8pPr>
            <a:lvl9pPr>
              <a:defRPr sz="15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hasCustomPrompt="1"/>
          </p:nvPr>
        </p:nvSpPr>
        <p:spPr>
          <a:xfrm>
            <a:off x="381003" y="2274851"/>
            <a:ext cx="3932767" cy="3594139"/>
          </a:xfrm>
        </p:spPr>
        <p:txBody>
          <a:bodyPr/>
          <a:lstStyle>
            <a:lvl1pPr marL="0" indent="0">
              <a:buNone/>
              <a:defRPr sz="1200" b="0" i="0">
                <a:solidFill>
                  <a:schemeClr val="accent1"/>
                </a:solidFill>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sub text</a:t>
            </a:r>
          </a:p>
        </p:txBody>
      </p:sp>
    </p:spTree>
    <p:extLst>
      <p:ext uri="{BB962C8B-B14F-4D97-AF65-F5344CB8AC3E}">
        <p14:creationId xmlns:p14="http://schemas.microsoft.com/office/powerpoint/2010/main" val="3164106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hasCustomPrompt="1"/>
          </p:nvPr>
        </p:nvSpPr>
        <p:spPr>
          <a:xfrm>
            <a:off x="381003" y="457200"/>
            <a:ext cx="3932767" cy="1600200"/>
          </a:xfrm>
        </p:spPr>
        <p:txBody>
          <a:bodyPr anchor="b"/>
          <a:lstStyle>
            <a:lvl1pPr>
              <a:defRPr sz="2400" b="0" i="0"/>
            </a:lvl1pPr>
          </a:lstStyle>
          <a:p>
            <a:r>
              <a:rPr lang="en-US" dirty="0"/>
              <a:t>Click to add text</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70" y="457201"/>
            <a:ext cx="7497233" cy="5403850"/>
          </a:xfrm>
        </p:spPr>
        <p:txBody>
          <a:bodyPr/>
          <a:lstStyle>
            <a:lvl1pPr marL="0" indent="0">
              <a:buNone/>
              <a:defRPr sz="2400" b="0" i="0">
                <a:solidFill>
                  <a:srgbClr val="3C3C3C"/>
                </a:solidFill>
                <a:latin typeface="+mn-lt"/>
              </a:defRPr>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hasCustomPrompt="1"/>
          </p:nvPr>
        </p:nvSpPr>
        <p:spPr>
          <a:xfrm>
            <a:off x="381003" y="2274851"/>
            <a:ext cx="3932767" cy="3594139"/>
          </a:xfrm>
        </p:spPr>
        <p:txBody>
          <a:bodyPr/>
          <a:lstStyle>
            <a:lvl1pPr marL="0" indent="0">
              <a:buNone/>
              <a:defRPr sz="1200" b="0" i="0">
                <a:latin typeface="+mn-lt"/>
              </a:defRPr>
            </a:lvl1pPr>
            <a:lvl2pPr marL="342892" indent="0">
              <a:buNone/>
              <a:defRPr sz="1050"/>
            </a:lvl2pPr>
            <a:lvl3pPr marL="685783" indent="0">
              <a:buNone/>
              <a:defRPr sz="900"/>
            </a:lvl3pPr>
            <a:lvl4pPr marL="1028675" indent="0">
              <a:buNone/>
              <a:defRPr sz="750"/>
            </a:lvl4pPr>
            <a:lvl5pPr marL="1371566" indent="0">
              <a:buNone/>
              <a:defRPr sz="750"/>
            </a:lvl5pPr>
            <a:lvl6pPr marL="1714457" indent="0">
              <a:buNone/>
              <a:defRPr sz="750"/>
            </a:lvl6pPr>
            <a:lvl7pPr marL="2057348" indent="0">
              <a:buNone/>
              <a:defRPr sz="750"/>
            </a:lvl7pPr>
            <a:lvl8pPr marL="2400240" indent="0">
              <a:buNone/>
              <a:defRPr sz="750"/>
            </a:lvl8pPr>
            <a:lvl9pPr marL="2743132" indent="0">
              <a:buNone/>
              <a:defRPr sz="750"/>
            </a:lvl9pPr>
          </a:lstStyle>
          <a:p>
            <a:pPr lvl="0"/>
            <a:r>
              <a:rPr lang="en-US" dirty="0"/>
              <a:t>Click to add picture caption</a:t>
            </a:r>
          </a:p>
        </p:txBody>
      </p:sp>
    </p:spTree>
    <p:extLst>
      <p:ext uri="{BB962C8B-B14F-4D97-AF65-F5344CB8AC3E}">
        <p14:creationId xmlns:p14="http://schemas.microsoft.com/office/powerpoint/2010/main" val="2420808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8" r:id="rId11"/>
    <p:sldLayoutId id="2147483690" r:id="rId12"/>
    <p:sldLayoutId id="2147483695" r:id="rId13"/>
    <p:sldLayoutId id="2147483696" r:id="rId14"/>
    <p:sldLayoutId id="2147483697" r:id="rId15"/>
    <p:sldLayoutId id="2147483700" r:id="rId16"/>
    <p:sldLayoutId id="2147483833" r:id="rId17"/>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6"/>
            <a:ext cx="11430000" cy="1014761"/>
          </a:xfrm>
          <a:prstGeom prst="rect">
            <a:avLst/>
          </a:prstGeom>
        </p:spPr>
        <p:txBody>
          <a:bodyPr vert="horz" lIns="91440" tIns="45720" rIns="91440" bIns="45720" rtlCol="0" anchor="ctr">
            <a:normAutofit/>
          </a:bodyPr>
          <a:lstStyle/>
          <a:p>
            <a:r>
              <a:rPr lang="en-US" dirty="0"/>
              <a:t>Click to add text</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4"/>
            <a:ext cx="11430000" cy="5265595"/>
          </a:xfrm>
          <a:prstGeom prst="rect">
            <a:avLst/>
          </a:prstGeom>
        </p:spPr>
        <p:txBody>
          <a:bodyPr vert="horz" lIns="91440" tIns="45720" rIns="91440" bIns="640080" rtlCol="0">
            <a:norm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a:extLst>
              <a:ext uri="{FF2B5EF4-FFF2-40B4-BE49-F238E27FC236}">
                <a16:creationId xmlns:a16="http://schemas.microsoft.com/office/drawing/2014/main" id="{6D07CC0C-A377-0347-8A9C-0898FBC2790C}"/>
              </a:ext>
            </a:extLst>
          </p:cNvPr>
          <p:cNvSpPr txBox="1"/>
          <p:nvPr userDrawn="1"/>
        </p:nvSpPr>
        <p:spPr>
          <a:xfrm>
            <a:off x="5856942" y="6416772"/>
            <a:ext cx="494055" cy="253916"/>
          </a:xfrm>
          <a:prstGeom prst="rect">
            <a:avLst/>
          </a:prstGeom>
          <a:noFill/>
        </p:spPr>
        <p:txBody>
          <a:bodyPr vert="horz" wrap="square" rtlCol="0">
            <a:spAutoFit/>
          </a:bodyPr>
          <a:lstStyle>
            <a:defPPr>
              <a:defRPr lang="en-US"/>
            </a:defPPr>
            <a:lvl1pPr>
              <a:defRPr sz="700">
                <a:solidFill>
                  <a:srgbClr val="AAD4FF"/>
                </a:solidFill>
                <a:latin typeface="Tahoma"/>
              </a:defRPr>
            </a:lvl1pPr>
          </a:lstStyle>
          <a:p>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fld id="{DE9FCC56-4E1C-4C04-868A-1C1059837326}" type="slidenum">
              <a:rPr lang="en-US" sz="1000" b="0" i="0" smtClean="0">
                <a:solidFill>
                  <a:srgbClr val="808080"/>
                </a:solidFill>
                <a:latin typeface="Arial" panose="020B0604020202020204" pitchFamily="34" charset="0"/>
                <a:ea typeface="Roboto" pitchFamily="2" charset="0"/>
                <a:cs typeface="Arial" panose="020B0604020202020204" pitchFamily="34" charset="0"/>
              </a:rPr>
              <a:pPr marL="0" marR="0" lvl="0" indent="0" algn="l" defTabSz="979640" rtl="0" eaLnBrk="1" fontAlgn="auto" latinLnBrk="0" hangingPunct="1">
                <a:lnSpc>
                  <a:spcPct val="100000"/>
                </a:lnSpc>
                <a:spcBef>
                  <a:spcPts val="0"/>
                </a:spcBef>
                <a:spcAft>
                  <a:spcPts val="0"/>
                </a:spcAft>
                <a:buClrTx/>
                <a:buSzTx/>
                <a:buFontTx/>
                <a:buNone/>
                <a:tabLst>
                  <a:tab pos="4498069" algn="ctr"/>
                </a:tabLst>
                <a:defRPr/>
              </a:pPr>
              <a:t>‹#›</a:t>
            </a:fld>
            <a:r>
              <a:rPr lang="en-US" sz="1050" b="0" i="0" dirty="0">
                <a:solidFill>
                  <a:srgbClr val="808080"/>
                </a:solidFill>
                <a:latin typeface="Arial" panose="020B0604020202020204" pitchFamily="34" charset="0"/>
                <a:ea typeface="Roboto" pitchFamily="2" charset="0"/>
                <a:cs typeface="Arial" panose="020B0604020202020204" pitchFamily="34" charset="0"/>
              </a:rPr>
              <a:t>	</a:t>
            </a:r>
          </a:p>
        </p:txBody>
      </p:sp>
    </p:spTree>
    <p:extLst>
      <p:ext uri="{BB962C8B-B14F-4D97-AF65-F5344CB8AC3E}">
        <p14:creationId xmlns:p14="http://schemas.microsoft.com/office/powerpoint/2010/main" val="100043474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Lst>
  <p:hf hdr="0" ftr="0" dt="0"/>
  <p:txStyles>
    <p:titleStyle>
      <a:lvl1pPr algn="l" defTabSz="685783" rtl="0" eaLnBrk="1" latinLnBrk="0" hangingPunct="1">
        <a:lnSpc>
          <a:spcPct val="90000"/>
        </a:lnSpc>
        <a:spcBef>
          <a:spcPct val="0"/>
        </a:spcBef>
        <a:buNone/>
        <a:defRPr sz="3200" b="0" i="0" kern="1200" baseline="0">
          <a:solidFill>
            <a:srgbClr val="A7934B"/>
          </a:solidFill>
          <a:latin typeface="Arial" panose="020B0604020202020204" pitchFamily="34" charset="0"/>
          <a:ea typeface="Roboto" panose="02000000000000000000" pitchFamily="2" charset="0"/>
          <a:cs typeface="Arial" panose="020B0604020202020204" pitchFamily="34" charset="0"/>
        </a:defRPr>
      </a:lvl1pPr>
    </p:titleStyle>
    <p:bodyStyle>
      <a:lvl1pPr marL="234950" marR="0" indent="-234950" algn="l" defTabSz="685783" rtl="0" eaLnBrk="1" fontAlgn="auto" latinLnBrk="0" hangingPunct="1">
        <a:lnSpc>
          <a:spcPct val="90000"/>
        </a:lnSpc>
        <a:spcBef>
          <a:spcPts val="900"/>
        </a:spcBef>
        <a:spcAft>
          <a:spcPts val="0"/>
        </a:spcAft>
        <a:buClrTx/>
        <a:buSzTx/>
        <a:buFont typeface="Arial" panose="020B0604020202020204" pitchFamily="34" charset="0"/>
        <a:buChar char="•"/>
        <a:tabLst/>
        <a:defRPr sz="2000" b="0" i="0" kern="1200">
          <a:solidFill>
            <a:schemeClr val="accent1"/>
          </a:solidFill>
          <a:latin typeface="+mn-lt"/>
          <a:ea typeface="Roboto" panose="02000000000000000000" pitchFamily="2" charset="0"/>
          <a:cs typeface="Arial" panose="020B0604020202020204" pitchFamily="34" charset="0"/>
        </a:defRPr>
      </a:lvl1pPr>
      <a:lvl2pPr marL="577850" marR="0" indent="-234950" algn="l" defTabSz="685783" rtl="0" eaLnBrk="1" fontAlgn="t" latinLnBrk="0" hangingPunct="1">
        <a:lnSpc>
          <a:spcPct val="90000"/>
        </a:lnSpc>
        <a:spcBef>
          <a:spcPts val="400"/>
        </a:spcBef>
        <a:spcAft>
          <a:spcPts val="0"/>
        </a:spcAft>
        <a:buClrTx/>
        <a:buSzTx/>
        <a:buFont typeface="Arial" panose="020B0604020202020204" pitchFamily="34" charset="0"/>
        <a:buChar char="•"/>
        <a:tabLst/>
        <a:defRPr sz="1600" b="0" i="0" kern="1200">
          <a:solidFill>
            <a:schemeClr val="accent1"/>
          </a:solidFill>
          <a:latin typeface="+mn-lt"/>
          <a:ea typeface="Roboto" panose="02000000000000000000" pitchFamily="2" charset="0"/>
          <a:cs typeface="Arial" panose="020B0604020202020204" pitchFamily="34" charset="0"/>
        </a:defRPr>
      </a:lvl2pPr>
      <a:lvl3pPr marL="857228"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400" b="0" i="0" kern="1200">
          <a:solidFill>
            <a:schemeClr val="accent1"/>
          </a:solidFill>
          <a:latin typeface="+mn-lt"/>
          <a:ea typeface="Roboto" panose="02000000000000000000" pitchFamily="2" charset="0"/>
          <a:cs typeface="Arial" panose="020B0604020202020204" pitchFamily="34" charset="0"/>
        </a:defRPr>
      </a:lvl3pPr>
      <a:lvl4pPr marL="1200120"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4pPr>
      <a:lvl5pPr marL="1543012" marR="0" indent="-171446" algn="l" defTabSz="685783" rtl="0" eaLnBrk="1" fontAlgn="auto" latinLnBrk="0" hangingPunct="1">
        <a:lnSpc>
          <a:spcPct val="90000"/>
        </a:lnSpc>
        <a:spcBef>
          <a:spcPts val="400"/>
        </a:spcBef>
        <a:spcAft>
          <a:spcPts val="0"/>
        </a:spcAft>
        <a:buClrTx/>
        <a:buSzTx/>
        <a:buFont typeface="Arial" panose="020B0604020202020204" pitchFamily="34" charset="0"/>
        <a:buChar char="•"/>
        <a:tabLst/>
        <a:defRPr sz="1200" b="0" i="0" kern="1200">
          <a:solidFill>
            <a:schemeClr val="accent1"/>
          </a:solidFill>
          <a:latin typeface="+mn-lt"/>
          <a:ea typeface="Roboto" panose="02000000000000000000" pitchFamily="2" charset="0"/>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8">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2.png"/><Relationship Id="rId7" Type="http://schemas.openxmlformats.org/officeDocument/2006/relationships/image" Target="../media/image25.jpg"/><Relationship Id="rId12"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19.png"/><Relationship Id="rId5" Type="http://schemas.openxmlformats.org/officeDocument/2006/relationships/image" Target="../media/image23.png"/><Relationship Id="rId10" Type="http://schemas.openxmlformats.org/officeDocument/2006/relationships/image" Target="../media/image5.png"/><Relationship Id="rId4" Type="http://schemas.openxmlformats.org/officeDocument/2006/relationships/image" Target="../media/image20.png"/><Relationship Id="rId9"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emopen/oasis-open-project/blob/main/pgb-meeting-minutes/2024/14-November-2024/(DRAFT)%20NIEMOpen%20PGB%20Meeting%20Minutes%2014%20NOV%202024%20v1%2011-18-2024%20(1).docx"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jpe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jpg"/><Relationship Id="rId12" Type="http://schemas.openxmlformats.org/officeDocument/2006/relationships/image" Target="../media/image45.png"/><Relationship Id="rId17" Type="http://schemas.openxmlformats.org/officeDocument/2006/relationships/image" Target="../media/image50.jfif"/><Relationship Id="rId2" Type="http://schemas.openxmlformats.org/officeDocument/2006/relationships/notesSlide" Target="../notesSlides/notesSlide16.xml"/><Relationship Id="rId16" Type="http://schemas.openxmlformats.org/officeDocument/2006/relationships/image" Target="../media/image49.jpeg"/><Relationship Id="rId20" Type="http://schemas.openxmlformats.org/officeDocument/2006/relationships/image" Target="../media/image53.png"/><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jfif"/><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jp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document/d/1lTartcAzlqidzrCxuXFFiwdRDKRipqMnNsMS24SZdjg/edit"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hyperlink" Target="https://github.com/niemopen/niem-naming-design-rules" TargetMode="Externa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mimworld.org/portal/projects/welcome/wiki/Welcome"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www.icln.org/"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github.com/niemopen/" TargetMode="External"/><Relationship Id="rId13" Type="http://schemas.openxmlformats.org/officeDocument/2006/relationships/image" Target="../media/image62.jpeg"/><Relationship Id="rId18" Type="http://schemas.openxmlformats.org/officeDocument/2006/relationships/hyperlink" Target="https://niemopen.org/" TargetMode="External"/><Relationship Id="rId26" Type="http://schemas.openxmlformats.org/officeDocument/2006/relationships/hyperlink" Target="https://lists.oasis-open-projects.org/g/niemopen-nbactsc"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github.com/niemopen/nmo-admin" TargetMode="External"/><Relationship Id="rId7" Type="http://schemas.openxmlformats.org/officeDocument/2006/relationships/image" Target="../media/image59.png"/><Relationship Id="rId12" Type="http://schemas.openxmlformats.org/officeDocument/2006/relationships/hyperlink" Target="https://twitter.com/NIEMconnects?ref_src=twsrc%5Etfw" TargetMode="External"/><Relationship Id="rId17" Type="http://schemas.openxmlformats.org/officeDocument/2006/relationships/hyperlink" Target="https://www.niem.gov/" TargetMode="External"/><Relationship Id="rId25" Type="http://schemas.openxmlformats.org/officeDocument/2006/relationships/hyperlink" Target="https://lists.oasis-open-projects.org/g/niemopen-ntactsc" TargetMode="External"/><Relationship Id="rId2" Type="http://schemas.openxmlformats.org/officeDocument/2006/relationships/notesSlide" Target="../notesSlides/notesSlide26.xml"/><Relationship Id="rId16" Type="http://schemas.openxmlformats.org/officeDocument/2006/relationships/hyperlink" Target="https://www.youtube.com/channel/UCg9qV22PXLBjG41hc-EwVrQ" TargetMode="External"/><Relationship Id="rId20" Type="http://schemas.openxmlformats.org/officeDocument/2006/relationships/hyperlink" Target="https://github.com/niemopen/nbac-admin" TargetMode="External"/><Relationship Id="rId29" Type="http://schemas.openxmlformats.org/officeDocument/2006/relationships/hyperlink" Target="https://www.niem.gov/about-niem/message-exchange-package-mep-registry-repository" TargetMode="External"/><Relationship Id="rId1" Type="http://schemas.openxmlformats.org/officeDocument/2006/relationships/slideLayout" Target="../slideLayouts/slideLayout4.xml"/><Relationship Id="rId6" Type="http://schemas.openxmlformats.org/officeDocument/2006/relationships/image" Target="../media/image58.JPG"/><Relationship Id="rId11" Type="http://schemas.openxmlformats.org/officeDocument/2006/relationships/image" Target="../media/image61.png"/><Relationship Id="rId24" Type="http://schemas.openxmlformats.org/officeDocument/2006/relationships/hyperlink" Target="https://lists.oasis-open-projects.org/g/niemopen-pgb" TargetMode="External"/><Relationship Id="rId32" Type="http://schemas.openxmlformats.org/officeDocument/2006/relationships/image" Target="../media/image64.png"/><Relationship Id="rId5" Type="http://schemas.openxmlformats.org/officeDocument/2006/relationships/hyperlink" Target="https://www.oasis-open.org/" TargetMode="External"/><Relationship Id="rId15" Type="http://schemas.openxmlformats.org/officeDocument/2006/relationships/image" Target="../media/image63.png"/><Relationship Id="rId23" Type="http://schemas.openxmlformats.org/officeDocument/2006/relationships/hyperlink" Target="https://lists.oasis-open-projects.org/g/niemopen" TargetMode="External"/><Relationship Id="rId28" Type="http://schemas.openxmlformats.org/officeDocument/2006/relationships/hyperlink" Target="mailto:akatherine.b.escobar.civ@mail.mil"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https://github.com/niemopen/ntac-admin" TargetMode="External"/><Relationship Id="rId31" Type="http://schemas.openxmlformats.org/officeDocument/2006/relationships/hyperlink" Target="https://github.com/niemopen/cmftool" TargetMode="External"/><Relationship Id="rId4" Type="http://schemas.openxmlformats.org/officeDocument/2006/relationships/image" Target="../media/image57.png"/><Relationship Id="rId9" Type="http://schemas.openxmlformats.org/officeDocument/2006/relationships/image" Target="../media/image60.png"/><Relationship Id="rId14" Type="http://schemas.openxmlformats.org/officeDocument/2006/relationships/hyperlink" Target="https://www.linkedin.com/groups/1903175/profile" TargetMode="External"/><Relationship Id="rId22" Type="http://schemas.openxmlformats.org/officeDocument/2006/relationships/hyperlink" Target="https://niemopen.slack.com/" TargetMode="External"/><Relationship Id="rId27" Type="http://schemas.openxmlformats.org/officeDocument/2006/relationships/hyperlink" Target="https://lists.oasis-open-projects.org/g/niemopen-nmotsc" TargetMode="External"/><Relationship Id="rId30" Type="http://schemas.openxmlformats.org/officeDocument/2006/relationships/hyperlink" Target="https://mep.niemopen.org/"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niemopen/oasis-open-project/tree/main/pgb-meeting-minute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dod.teams.microsoft.us/l/meetup-join/19%3adod%3ameeting_1b35927f67da493a9842aad511207a0c%40thread.v2/0?context=%7b%22Tid%22%3a%22102d0191-eeae-4761-b1cb-1a83e86ef445%22%2c%22Oid%22%3a%2209533073-ba80-4ec6-aa29-c3f724b8aa56%22%7d" TargetMode="External"/><Relationship Id="rId5" Type="http://schemas.openxmlformats.org/officeDocument/2006/relationships/hyperlink" Target="https://dialin.cpc.dod.teams.microsoft.us/8915e85e-9905-438b-97dd-9827a327b35d?id=296683050" TargetMode="External"/><Relationship Id="rId4" Type="http://schemas.openxmlformats.org/officeDocument/2006/relationships/hyperlink" Target="tel:+14108746749,,296683050"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hyperlink" Target="mailto:aubrey.l.beach.ctr@mail.mil" TargetMode="External"/><Relationship Id="rId7" Type="http://schemas.openxmlformats.org/officeDocument/2006/relationships/image" Target="../media/image5.png"/><Relationship Id="rId2" Type="http://schemas.openxmlformats.org/officeDocument/2006/relationships/hyperlink" Target="https://github.com/niemopen/oasis-open-project/tree/main/pgb-meeting-minutes" TargetMode="External"/><Relationship Id="rId1" Type="http://schemas.openxmlformats.org/officeDocument/2006/relationships/slideLayout" Target="../slideLayouts/slideLayout4.xml"/><Relationship Id="rId6" Type="http://schemas.openxmlformats.org/officeDocument/2006/relationships/image" Target="../media/image4.jpg"/><Relationship Id="rId5" Type="http://schemas.openxmlformats.org/officeDocument/2006/relationships/hyperlink" Target="mailto:stephen.m.sullivan14.ctr@mail.mil" TargetMode="External"/><Relationship Id="rId4" Type="http://schemas.openxmlformats.org/officeDocument/2006/relationships/hyperlink" Target="mailto:shunda.r.louis.ctr@mail.mi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12"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jfif"/><Relationship Id="rId5" Type="http://schemas.openxmlformats.org/officeDocument/2006/relationships/image" Target="../media/image9.png"/><Relationship Id="rId10" Type="http://schemas.openxmlformats.org/officeDocument/2006/relationships/image" Target="../media/image14.jfif"/><Relationship Id="rId4" Type="http://schemas.openxmlformats.org/officeDocument/2006/relationships/image" Target="../media/image8.jpeg"/><Relationship Id="rId9" Type="http://schemas.openxmlformats.org/officeDocument/2006/relationships/image" Target="../media/image13.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4239" y="5712839"/>
            <a:ext cx="4772809"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Ms. Katherine Escobar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5170"/>
                </a:solidFill>
                <a:effectLst/>
                <a:uLnTx/>
                <a:uFillTx/>
                <a:latin typeface="Arial"/>
                <a:ea typeface="+mn-ea"/>
                <a:cs typeface="+mn-cs"/>
              </a:rPr>
              <a:t>NIEMOpen Project Governing Board Chair</a:t>
            </a:r>
            <a:endParaRPr kumimoji="0" lang="en-US" sz="18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112401"/>
            <a:ext cx="12192000"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b="1" dirty="0">
                <a:solidFill>
                  <a:srgbClr val="005170"/>
                </a:solidFill>
                <a:latin typeface="Bahnschrift" panose="020B0502040204020203" pitchFamily="34" charset="0"/>
              </a:rPr>
              <a:t>PGB  Session</a:t>
            </a:r>
            <a:endPar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srgbClr val="8B8B8B"/>
                </a:solidFill>
                <a:latin typeface="Arial"/>
              </a:rPr>
              <a:t>30 January 2025</a:t>
            </a:r>
            <a:endParaRPr kumimoji="0" lang="en-US" sz="1800" b="1" i="0" u="none" strike="noStrike" kern="1200" cap="none" spc="0" normalizeH="0" baseline="0" noProof="0" dirty="0">
              <a:ln>
                <a:noFill/>
              </a:ln>
              <a:solidFill>
                <a:srgbClr val="8B8B8B"/>
              </a:solidFill>
              <a:effectLst/>
              <a:uLnTx/>
              <a:uFillTx/>
              <a:latin typeface="Arial"/>
              <a:ea typeface="+mn-ea"/>
              <a:cs typeface="+mn-cs"/>
            </a:endParaRP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E90CF-CD2A-4BE3-BEA0-2E8DAA2B61E7}"/>
              </a:ext>
            </a:extLst>
          </p:cNvPr>
          <p:cNvSpPr>
            <a:spLocks noGrp="1"/>
          </p:cNvSpPr>
          <p:nvPr>
            <p:ph type="title"/>
          </p:nvPr>
        </p:nvSpPr>
        <p:spPr>
          <a:xfrm>
            <a:off x="609600" y="388275"/>
            <a:ext cx="10972800" cy="584775"/>
          </a:xfrm>
        </p:spPr>
        <p:txBody>
          <a:bodyPr>
            <a:normAutofit/>
          </a:bodyPr>
          <a:lstStyle/>
          <a:p>
            <a:r>
              <a:rPr lang="en-US" dirty="0"/>
              <a:t>NMO, NBAC, &amp; NTAC TSC Co-Chairs &amp; OASIS Maintainers</a:t>
            </a:r>
          </a:p>
        </p:txBody>
      </p:sp>
      <p:sp>
        <p:nvSpPr>
          <p:cNvPr id="4" name="Slide Number Placeholder 3">
            <a:extLst>
              <a:ext uri="{FF2B5EF4-FFF2-40B4-BE49-F238E27FC236}">
                <a16:creationId xmlns:a16="http://schemas.microsoft.com/office/drawing/2014/main" id="{02022693-26B5-4548-96CB-05AA3EC561BA}"/>
              </a:ext>
            </a:extLst>
          </p:cNvPr>
          <p:cNvSpPr>
            <a:spLocks noGrp="1"/>
          </p:cNvSpPr>
          <p:nvPr>
            <p:ph type="sldNum" sz="quarter" idx="4"/>
          </p:nvPr>
        </p:nvSpPr>
        <p:spPr>
          <a:xfrm>
            <a:off x="4740106" y="6344830"/>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7" name="Picture 6">
            <a:extLst>
              <a:ext uri="{FF2B5EF4-FFF2-40B4-BE49-F238E27FC236}">
                <a16:creationId xmlns:a16="http://schemas.microsoft.com/office/drawing/2014/main" id="{464860D9-7286-4E21-91B4-B0CE9A8A56B7}"/>
              </a:ext>
            </a:extLst>
          </p:cNvPr>
          <p:cNvPicPr>
            <a:picLocks noChangeAspect="1"/>
          </p:cNvPicPr>
          <p:nvPr/>
        </p:nvPicPr>
        <p:blipFill>
          <a:blip r:embed="rId3"/>
          <a:stretch>
            <a:fillRect/>
          </a:stretch>
        </p:blipFill>
        <p:spPr>
          <a:xfrm>
            <a:off x="1648228" y="3544456"/>
            <a:ext cx="1009546" cy="1021983"/>
          </a:xfrm>
          <a:prstGeom prst="rect">
            <a:avLst/>
          </a:prstGeom>
        </p:spPr>
      </p:pic>
      <p:pic>
        <p:nvPicPr>
          <p:cNvPr id="9" name="Picture 8">
            <a:extLst>
              <a:ext uri="{FF2B5EF4-FFF2-40B4-BE49-F238E27FC236}">
                <a16:creationId xmlns:a16="http://schemas.microsoft.com/office/drawing/2014/main" id="{6DAA02B6-8A9E-4FAE-9FD0-698287F468A3}"/>
              </a:ext>
            </a:extLst>
          </p:cNvPr>
          <p:cNvPicPr>
            <a:picLocks noChangeAspect="1"/>
          </p:cNvPicPr>
          <p:nvPr/>
        </p:nvPicPr>
        <p:blipFill>
          <a:blip r:embed="rId4"/>
          <a:stretch>
            <a:fillRect/>
          </a:stretch>
        </p:blipFill>
        <p:spPr>
          <a:xfrm>
            <a:off x="3818006" y="3567608"/>
            <a:ext cx="1104271" cy="1021983"/>
          </a:xfrm>
          <a:prstGeom prst="rect">
            <a:avLst/>
          </a:prstGeom>
        </p:spPr>
      </p:pic>
      <p:sp>
        <p:nvSpPr>
          <p:cNvPr id="14" name="TextBox 13">
            <a:extLst>
              <a:ext uri="{FF2B5EF4-FFF2-40B4-BE49-F238E27FC236}">
                <a16:creationId xmlns:a16="http://schemas.microsoft.com/office/drawing/2014/main" id="{200E764C-87F1-4EBA-9B93-DC931BA2A301}"/>
              </a:ext>
            </a:extLst>
          </p:cNvPr>
          <p:cNvSpPr txBox="1"/>
          <p:nvPr/>
        </p:nvSpPr>
        <p:spPr>
          <a:xfrm flipH="1">
            <a:off x="609600" y="3859390"/>
            <a:ext cx="934391" cy="486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NBAC TSC</a:t>
            </a:r>
          </a:p>
        </p:txBody>
      </p:sp>
      <p:pic>
        <p:nvPicPr>
          <p:cNvPr id="10" name="Picture 9">
            <a:extLst>
              <a:ext uri="{FF2B5EF4-FFF2-40B4-BE49-F238E27FC236}">
                <a16:creationId xmlns:a16="http://schemas.microsoft.com/office/drawing/2014/main" id="{466A5F60-3947-4F43-9C9C-3D78150074D5}"/>
              </a:ext>
            </a:extLst>
          </p:cNvPr>
          <p:cNvPicPr>
            <a:picLocks noChangeAspect="1"/>
          </p:cNvPicPr>
          <p:nvPr/>
        </p:nvPicPr>
        <p:blipFill>
          <a:blip r:embed="rId5"/>
          <a:stretch>
            <a:fillRect/>
          </a:stretch>
        </p:blipFill>
        <p:spPr>
          <a:xfrm>
            <a:off x="1621366" y="2361010"/>
            <a:ext cx="990568" cy="1021984"/>
          </a:xfrm>
          <a:prstGeom prst="rect">
            <a:avLst/>
          </a:prstGeom>
        </p:spPr>
      </p:pic>
      <p:sp>
        <p:nvSpPr>
          <p:cNvPr id="15" name="TextBox 14">
            <a:extLst>
              <a:ext uri="{FF2B5EF4-FFF2-40B4-BE49-F238E27FC236}">
                <a16:creationId xmlns:a16="http://schemas.microsoft.com/office/drawing/2014/main" id="{F2577330-4790-4ECC-A1D1-5A62913A7E13}"/>
              </a:ext>
            </a:extLst>
          </p:cNvPr>
          <p:cNvSpPr txBox="1"/>
          <p:nvPr/>
        </p:nvSpPr>
        <p:spPr>
          <a:xfrm flipH="1">
            <a:off x="664390" y="2681026"/>
            <a:ext cx="733130" cy="4861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NTAC TSC</a:t>
            </a:r>
          </a:p>
        </p:txBody>
      </p:sp>
      <p:pic>
        <p:nvPicPr>
          <p:cNvPr id="3" name="Picture 2">
            <a:extLst>
              <a:ext uri="{FF2B5EF4-FFF2-40B4-BE49-F238E27FC236}">
                <a16:creationId xmlns:a16="http://schemas.microsoft.com/office/drawing/2014/main" id="{279F274B-A152-4955-8629-ED324AA390C8}"/>
              </a:ext>
            </a:extLst>
          </p:cNvPr>
          <p:cNvPicPr>
            <a:picLocks noChangeAspect="1"/>
          </p:cNvPicPr>
          <p:nvPr/>
        </p:nvPicPr>
        <p:blipFill>
          <a:blip r:embed="rId6"/>
          <a:stretch>
            <a:fillRect/>
          </a:stretch>
        </p:blipFill>
        <p:spPr>
          <a:xfrm>
            <a:off x="4051084" y="4589592"/>
            <a:ext cx="621840" cy="1243125"/>
          </a:xfrm>
          <a:prstGeom prst="rect">
            <a:avLst/>
          </a:prstGeom>
        </p:spPr>
      </p:pic>
      <p:sp>
        <p:nvSpPr>
          <p:cNvPr id="16" name="TextBox 15">
            <a:extLst>
              <a:ext uri="{FF2B5EF4-FFF2-40B4-BE49-F238E27FC236}">
                <a16:creationId xmlns:a16="http://schemas.microsoft.com/office/drawing/2014/main" id="{57E6E441-353D-4654-9C1B-DF271C33F96F}"/>
              </a:ext>
            </a:extLst>
          </p:cNvPr>
          <p:cNvSpPr txBox="1"/>
          <p:nvPr/>
        </p:nvSpPr>
        <p:spPr>
          <a:xfrm>
            <a:off x="814464" y="5075393"/>
            <a:ext cx="547001" cy="48613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TSC</a:t>
            </a:r>
          </a:p>
        </p:txBody>
      </p:sp>
      <p:pic>
        <p:nvPicPr>
          <p:cNvPr id="17" name="Picture 16" descr="A close-up of a person smiling&#10;&#10;Description automatically generated">
            <a:extLst>
              <a:ext uri="{FF2B5EF4-FFF2-40B4-BE49-F238E27FC236}">
                <a16:creationId xmlns:a16="http://schemas.microsoft.com/office/drawing/2014/main" id="{AE85D54F-14D0-1F56-858D-250E44939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2388" y="4675964"/>
            <a:ext cx="1009546" cy="1221719"/>
          </a:xfrm>
          <a:prstGeom prst="rect">
            <a:avLst/>
          </a:prstGeom>
        </p:spPr>
      </p:pic>
      <p:pic>
        <p:nvPicPr>
          <p:cNvPr id="11" name="Picture 10" descr="A person wearing a suit and tie&#10;&#10;Description automatically generated with medium confidence">
            <a:extLst>
              <a:ext uri="{FF2B5EF4-FFF2-40B4-BE49-F238E27FC236}">
                <a16:creationId xmlns:a16="http://schemas.microsoft.com/office/drawing/2014/main" id="{C2348C19-8896-C1C2-8333-0EC1F5EF5E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3305" y="2376314"/>
            <a:ext cx="816801" cy="1089068"/>
          </a:xfrm>
          <a:prstGeom prst="rect">
            <a:avLst/>
          </a:prstGeom>
        </p:spPr>
      </p:pic>
      <p:graphicFrame>
        <p:nvGraphicFramePr>
          <p:cNvPr id="5" name="Table 4">
            <a:extLst>
              <a:ext uri="{FF2B5EF4-FFF2-40B4-BE49-F238E27FC236}">
                <a16:creationId xmlns:a16="http://schemas.microsoft.com/office/drawing/2014/main" id="{34F4EB6D-3FB6-7D1B-2919-805A8275DC6E}"/>
              </a:ext>
            </a:extLst>
          </p:cNvPr>
          <p:cNvGraphicFramePr>
            <a:graphicFrameLocks noGrp="1"/>
          </p:cNvGraphicFramePr>
          <p:nvPr/>
        </p:nvGraphicFramePr>
        <p:xfrm>
          <a:off x="609600" y="873641"/>
          <a:ext cx="5216893" cy="1483360"/>
        </p:xfrm>
        <a:graphic>
          <a:graphicData uri="http://schemas.openxmlformats.org/drawingml/2006/table">
            <a:tbl>
              <a:tblPr firstRow="1" bandRow="1">
                <a:tableStyleId>{5C22544A-7EE6-4342-B048-85BDC9FD1C3A}</a:tableStyleId>
              </a:tblPr>
              <a:tblGrid>
                <a:gridCol w="1371018">
                  <a:extLst>
                    <a:ext uri="{9D8B030D-6E8A-4147-A177-3AD203B41FA5}">
                      <a16:colId xmlns:a16="http://schemas.microsoft.com/office/drawing/2014/main" val="3687752479"/>
                    </a:ext>
                  </a:extLst>
                </a:gridCol>
                <a:gridCol w="3845875">
                  <a:extLst>
                    <a:ext uri="{9D8B030D-6E8A-4147-A177-3AD203B41FA5}">
                      <a16:colId xmlns:a16="http://schemas.microsoft.com/office/drawing/2014/main" val="3255170273"/>
                    </a:ext>
                  </a:extLst>
                </a:gridCol>
              </a:tblGrid>
              <a:tr h="370840">
                <a:tc>
                  <a:txBody>
                    <a:bodyPr/>
                    <a:lstStyle/>
                    <a:p>
                      <a:r>
                        <a:rPr lang="en-US" sz="1400" dirty="0"/>
                        <a:t>TSC</a:t>
                      </a:r>
                    </a:p>
                  </a:txBody>
                  <a:tcPr/>
                </a:tc>
                <a:tc>
                  <a:txBody>
                    <a:bodyPr/>
                    <a:lstStyle/>
                    <a:p>
                      <a:r>
                        <a:rPr lang="en-US" sz="1400" dirty="0"/>
                        <a:t>Approved (TSC CHAIRS)</a:t>
                      </a:r>
                    </a:p>
                  </a:txBody>
                  <a:tcPr/>
                </a:tc>
                <a:extLst>
                  <a:ext uri="{0D108BD9-81ED-4DB2-BD59-A6C34878D82A}">
                    <a16:rowId xmlns:a16="http://schemas.microsoft.com/office/drawing/2014/main" val="2457655562"/>
                  </a:ext>
                </a:extLst>
              </a:tr>
              <a:tr h="370840">
                <a:tc>
                  <a:txBody>
                    <a:bodyPr/>
                    <a:lstStyle/>
                    <a:p>
                      <a:r>
                        <a:rPr lang="en-US" sz="1400" dirty="0">
                          <a:solidFill>
                            <a:schemeClr val="bg2">
                              <a:lumMod val="10000"/>
                            </a:schemeClr>
                          </a:solidFill>
                        </a:rPr>
                        <a:t>NMO TSC</a:t>
                      </a:r>
                    </a:p>
                  </a:txBody>
                  <a:tcPr/>
                </a:tc>
                <a:tc>
                  <a:txBody>
                    <a:bodyPr/>
                    <a:lstStyle/>
                    <a:p>
                      <a:r>
                        <a:rPr lang="en-US" sz="1400" dirty="0">
                          <a:solidFill>
                            <a:schemeClr val="bg2">
                              <a:lumMod val="10000"/>
                            </a:schemeClr>
                          </a:solidFill>
                        </a:rPr>
                        <a:t>Ms. Darcy Staley &amp; Ms. Beth Smalley</a:t>
                      </a:r>
                    </a:p>
                  </a:txBody>
                  <a:tcPr/>
                </a:tc>
                <a:extLst>
                  <a:ext uri="{0D108BD9-81ED-4DB2-BD59-A6C34878D82A}">
                    <a16:rowId xmlns:a16="http://schemas.microsoft.com/office/drawing/2014/main" val="3755273863"/>
                  </a:ext>
                </a:extLst>
              </a:tr>
              <a:tr h="370840">
                <a:tc>
                  <a:txBody>
                    <a:bodyPr/>
                    <a:lstStyle/>
                    <a:p>
                      <a:r>
                        <a:rPr lang="en-US" sz="1400" dirty="0">
                          <a:solidFill>
                            <a:schemeClr val="bg2">
                              <a:lumMod val="10000"/>
                            </a:schemeClr>
                          </a:solidFill>
                        </a:rPr>
                        <a:t>NBAC TSC</a:t>
                      </a:r>
                    </a:p>
                  </a:txBody>
                  <a:tcPr/>
                </a:tc>
                <a:tc>
                  <a:txBody>
                    <a:bodyPr/>
                    <a:lstStyle/>
                    <a:p>
                      <a:r>
                        <a:rPr lang="en-US" sz="1400" dirty="0">
                          <a:solidFill>
                            <a:schemeClr val="bg2">
                              <a:lumMod val="10000"/>
                            </a:schemeClr>
                          </a:solidFill>
                        </a:rPr>
                        <a:t>Mr. Kamran Atri &amp; Mr. Thomas Krul</a:t>
                      </a:r>
                    </a:p>
                  </a:txBody>
                  <a:tcPr/>
                </a:tc>
                <a:extLst>
                  <a:ext uri="{0D108BD9-81ED-4DB2-BD59-A6C34878D82A}">
                    <a16:rowId xmlns:a16="http://schemas.microsoft.com/office/drawing/2014/main" val="2869526856"/>
                  </a:ext>
                </a:extLst>
              </a:tr>
              <a:tr h="370840">
                <a:tc>
                  <a:txBody>
                    <a:bodyPr/>
                    <a:lstStyle/>
                    <a:p>
                      <a:r>
                        <a:rPr lang="en-US" sz="1400" dirty="0">
                          <a:solidFill>
                            <a:schemeClr val="bg2">
                              <a:lumMod val="10000"/>
                            </a:schemeClr>
                          </a:solidFill>
                        </a:rPr>
                        <a:t>NTAC TSC</a:t>
                      </a:r>
                    </a:p>
                  </a:txBody>
                  <a:tcPr/>
                </a:tc>
                <a:tc>
                  <a:txBody>
                    <a:bodyPr/>
                    <a:lstStyle/>
                    <a:p>
                      <a:r>
                        <a:rPr lang="en-US" sz="1400" dirty="0">
                          <a:solidFill>
                            <a:schemeClr val="bg2">
                              <a:lumMod val="10000"/>
                            </a:schemeClr>
                          </a:solidFill>
                        </a:rPr>
                        <a:t>Dr. Scott Renner &amp; Mr. Brad Bolliger</a:t>
                      </a:r>
                    </a:p>
                  </a:txBody>
                  <a:tcPr/>
                </a:tc>
                <a:extLst>
                  <a:ext uri="{0D108BD9-81ED-4DB2-BD59-A6C34878D82A}">
                    <a16:rowId xmlns:a16="http://schemas.microsoft.com/office/drawing/2014/main" val="350121837"/>
                  </a:ext>
                </a:extLst>
              </a:tr>
            </a:tbl>
          </a:graphicData>
        </a:graphic>
      </p:graphicFrame>
      <p:graphicFrame>
        <p:nvGraphicFramePr>
          <p:cNvPr id="6" name="Table 5">
            <a:extLst>
              <a:ext uri="{FF2B5EF4-FFF2-40B4-BE49-F238E27FC236}">
                <a16:creationId xmlns:a16="http://schemas.microsoft.com/office/drawing/2014/main" id="{92BAFC4A-418D-B640-40CC-AA7CA478BBD5}"/>
              </a:ext>
            </a:extLst>
          </p:cNvPr>
          <p:cNvGraphicFramePr>
            <a:graphicFrameLocks noGrp="1"/>
          </p:cNvGraphicFramePr>
          <p:nvPr/>
        </p:nvGraphicFramePr>
        <p:xfrm>
          <a:off x="5930730" y="873641"/>
          <a:ext cx="5947383" cy="3229756"/>
        </p:xfrm>
        <a:graphic>
          <a:graphicData uri="http://schemas.openxmlformats.org/drawingml/2006/table">
            <a:tbl>
              <a:tblPr firstRow="1" bandRow="1">
                <a:tableStyleId>{5C22544A-7EE6-4342-B048-85BDC9FD1C3A}</a:tableStyleId>
              </a:tblPr>
              <a:tblGrid>
                <a:gridCol w="1982461">
                  <a:extLst>
                    <a:ext uri="{9D8B030D-6E8A-4147-A177-3AD203B41FA5}">
                      <a16:colId xmlns:a16="http://schemas.microsoft.com/office/drawing/2014/main" val="1974202846"/>
                    </a:ext>
                  </a:extLst>
                </a:gridCol>
                <a:gridCol w="1982461">
                  <a:extLst>
                    <a:ext uri="{9D8B030D-6E8A-4147-A177-3AD203B41FA5}">
                      <a16:colId xmlns:a16="http://schemas.microsoft.com/office/drawing/2014/main" val="3329185788"/>
                    </a:ext>
                  </a:extLst>
                </a:gridCol>
                <a:gridCol w="1982461">
                  <a:extLst>
                    <a:ext uri="{9D8B030D-6E8A-4147-A177-3AD203B41FA5}">
                      <a16:colId xmlns:a16="http://schemas.microsoft.com/office/drawing/2014/main" val="2962716942"/>
                    </a:ext>
                  </a:extLst>
                </a:gridCol>
              </a:tblGrid>
              <a:tr h="0">
                <a:tc>
                  <a:txBody>
                    <a:bodyPr/>
                    <a:lstStyle/>
                    <a:p>
                      <a:r>
                        <a:rPr lang="en-US" sz="1400" dirty="0"/>
                        <a:t>GitHub Repos</a:t>
                      </a:r>
                    </a:p>
                  </a:txBody>
                  <a:tcPr/>
                </a:tc>
                <a:tc>
                  <a:txBody>
                    <a:bodyPr/>
                    <a:lstStyle/>
                    <a:p>
                      <a:r>
                        <a:rPr lang="en-US" sz="1400" dirty="0"/>
                        <a:t>Primary</a:t>
                      </a:r>
                    </a:p>
                  </a:txBody>
                  <a:tcPr/>
                </a:tc>
                <a:tc>
                  <a:txBody>
                    <a:bodyPr/>
                    <a:lstStyle/>
                    <a:p>
                      <a:r>
                        <a:rPr lang="en-US" sz="1400" dirty="0"/>
                        <a:t>Alternates</a:t>
                      </a:r>
                    </a:p>
                  </a:txBody>
                  <a:tcPr/>
                </a:tc>
                <a:extLst>
                  <a:ext uri="{0D108BD9-81ED-4DB2-BD59-A6C34878D82A}">
                    <a16:rowId xmlns:a16="http://schemas.microsoft.com/office/drawing/2014/main" val="3446869367"/>
                  </a:ext>
                </a:extLst>
              </a:tr>
              <a:tr h="796106">
                <a:tc>
                  <a:txBody>
                    <a:bodyPr/>
                    <a:lstStyle/>
                    <a:p>
                      <a:r>
                        <a:rPr lang="en-US" sz="1200" dirty="0">
                          <a:solidFill>
                            <a:schemeClr val="tx1">
                              <a:lumMod val="50000"/>
                            </a:schemeClr>
                          </a:solidFill>
                        </a:rPr>
                        <a:t>NIEM Open</a:t>
                      </a:r>
                    </a:p>
                  </a:txBody>
                  <a:tcPr/>
                </a:tc>
                <a:tc>
                  <a:txBody>
                    <a:bodyPr/>
                    <a:lstStyle/>
                    <a:p>
                      <a:r>
                        <a:rPr lang="en-US" sz="1200" dirty="0">
                          <a:solidFill>
                            <a:schemeClr val="tx1">
                              <a:lumMod val="50000"/>
                            </a:schemeClr>
                          </a:solidFill>
                        </a:rPr>
                        <a:t>Ms. Christina Medlin, Mr. Aubrey Beach</a:t>
                      </a:r>
                    </a:p>
                  </a:txBody>
                  <a:tcPr/>
                </a:tc>
                <a:tc>
                  <a:txBody>
                    <a:bodyPr/>
                    <a:lstStyle/>
                    <a:p>
                      <a:r>
                        <a:rPr lang="en-US" sz="1200" dirty="0">
                          <a:solidFill>
                            <a:schemeClr val="tx1">
                              <a:lumMod val="50000"/>
                            </a:schemeClr>
                          </a:solidFill>
                        </a:rPr>
                        <a:t>Mr. Tom Carlson, Ms. Shunda Louis, Mr. Steve Sullivan (pgb-minutes)</a:t>
                      </a:r>
                    </a:p>
                  </a:txBody>
                  <a:tcPr/>
                </a:tc>
                <a:extLst>
                  <a:ext uri="{0D108BD9-81ED-4DB2-BD59-A6C34878D82A}">
                    <a16:rowId xmlns:a16="http://schemas.microsoft.com/office/drawing/2014/main" val="3954367559"/>
                  </a:ext>
                </a:extLst>
              </a:tr>
              <a:tr h="1123560">
                <a:tc>
                  <a:txBody>
                    <a:bodyPr/>
                    <a:lstStyle/>
                    <a:p>
                      <a:r>
                        <a:rPr lang="en-US" sz="1200" dirty="0">
                          <a:solidFill>
                            <a:schemeClr val="tx1">
                              <a:lumMod val="50000"/>
                            </a:schemeClr>
                          </a:solidFill>
                        </a:rPr>
                        <a:t>NTAC-Admin</a:t>
                      </a:r>
                    </a:p>
                  </a:txBody>
                  <a:tcPr/>
                </a:tc>
                <a:tc>
                  <a:txBody>
                    <a:bodyPr/>
                    <a:lstStyle/>
                    <a:p>
                      <a:r>
                        <a:rPr lang="en-US" sz="1200" dirty="0">
                          <a:solidFill>
                            <a:schemeClr val="tx1">
                              <a:lumMod val="50000"/>
                            </a:schemeClr>
                          </a:solidFill>
                        </a:rPr>
                        <a:t>Dr. Scott Renner, Mr. Brad Bolliger</a:t>
                      </a:r>
                    </a:p>
                  </a:txBody>
                  <a:tcPr/>
                </a:tc>
                <a:tc>
                  <a:txBody>
                    <a:bodyPr/>
                    <a:lstStyle/>
                    <a:p>
                      <a:r>
                        <a:rPr lang="en-US" sz="1200" dirty="0">
                          <a:solidFill>
                            <a:schemeClr val="tx1">
                              <a:lumMod val="50000"/>
                            </a:schemeClr>
                          </a:solidFill>
                        </a:rPr>
                        <a:t>Mr. Aubrey Beach, Mr. Tom Carlson, Mr. Jim Cabral, Ms. Christina Medlin, Ms. Shunda Louis</a:t>
                      </a:r>
                    </a:p>
                  </a:txBody>
                  <a:tcPr/>
                </a:tc>
                <a:extLst>
                  <a:ext uri="{0D108BD9-81ED-4DB2-BD59-A6C34878D82A}">
                    <a16:rowId xmlns:a16="http://schemas.microsoft.com/office/drawing/2014/main" val="1141162483"/>
                  </a:ext>
                </a:extLst>
              </a:tr>
              <a:tr h="502645">
                <a:tc>
                  <a:txBody>
                    <a:bodyPr/>
                    <a:lstStyle/>
                    <a:p>
                      <a:r>
                        <a:rPr lang="en-US" sz="1200" dirty="0">
                          <a:solidFill>
                            <a:schemeClr val="tx1">
                              <a:lumMod val="50000"/>
                            </a:schemeClr>
                          </a:solidFill>
                        </a:rPr>
                        <a:t>NBAC-Admin</a:t>
                      </a:r>
                    </a:p>
                  </a:txBody>
                  <a:tcPr/>
                </a:tc>
                <a:tc>
                  <a:txBody>
                    <a:bodyPr/>
                    <a:lstStyle/>
                    <a:p>
                      <a:r>
                        <a:rPr lang="en-US" sz="1200" dirty="0">
                          <a:solidFill>
                            <a:schemeClr val="tx1">
                              <a:lumMod val="50000"/>
                            </a:schemeClr>
                          </a:solidFill>
                        </a:rPr>
                        <a:t>Mr. Steve Sullivan, Mr. Aubrey Beach</a:t>
                      </a:r>
                    </a:p>
                  </a:txBody>
                  <a:tcPr/>
                </a:tc>
                <a:tc>
                  <a:txBody>
                    <a:bodyPr/>
                    <a:lstStyle/>
                    <a:p>
                      <a:r>
                        <a:rPr lang="en-US" sz="1200" dirty="0">
                          <a:solidFill>
                            <a:schemeClr val="tx1">
                              <a:lumMod val="50000"/>
                            </a:schemeClr>
                          </a:solidFill>
                        </a:rPr>
                        <a:t>Ms. Shunda Louis, Ms. Christina Medlin</a:t>
                      </a:r>
                    </a:p>
                  </a:txBody>
                  <a:tcPr/>
                </a:tc>
                <a:extLst>
                  <a:ext uri="{0D108BD9-81ED-4DB2-BD59-A6C34878D82A}">
                    <a16:rowId xmlns:a16="http://schemas.microsoft.com/office/drawing/2014/main" val="4107411700"/>
                  </a:ext>
                </a:extLst>
              </a:tr>
              <a:tr h="502645">
                <a:tc>
                  <a:txBody>
                    <a:bodyPr/>
                    <a:lstStyle/>
                    <a:p>
                      <a:r>
                        <a:rPr lang="en-US" sz="1200" dirty="0">
                          <a:solidFill>
                            <a:schemeClr val="tx1">
                              <a:lumMod val="50000"/>
                            </a:schemeClr>
                          </a:solidFill>
                        </a:rPr>
                        <a:t>NMO-Admin</a:t>
                      </a:r>
                    </a:p>
                  </a:txBody>
                  <a:tcPr/>
                </a:tc>
                <a:tc>
                  <a:txBody>
                    <a:bodyPr/>
                    <a:lstStyle/>
                    <a:p>
                      <a:r>
                        <a:rPr lang="en-US" sz="1200" dirty="0">
                          <a:solidFill>
                            <a:schemeClr val="tx1">
                              <a:lumMod val="50000"/>
                            </a:schemeClr>
                          </a:solidFill>
                        </a:rPr>
                        <a:t>Ms. Darcy Staley, Mr. Aubrey Beach</a:t>
                      </a:r>
                    </a:p>
                  </a:txBody>
                  <a:tcPr/>
                </a:tc>
                <a:tc>
                  <a:txBody>
                    <a:bodyPr/>
                    <a:lstStyle/>
                    <a:p>
                      <a:r>
                        <a:rPr lang="en-US" sz="1200" dirty="0">
                          <a:solidFill>
                            <a:schemeClr val="tx1">
                              <a:lumMod val="50000"/>
                            </a:schemeClr>
                          </a:solidFill>
                        </a:rPr>
                        <a:t>Mr. Steve Sullivan, Ms. Shunda Louis</a:t>
                      </a:r>
                    </a:p>
                  </a:txBody>
                  <a:tcPr/>
                </a:tc>
                <a:extLst>
                  <a:ext uri="{0D108BD9-81ED-4DB2-BD59-A6C34878D82A}">
                    <a16:rowId xmlns:a16="http://schemas.microsoft.com/office/drawing/2014/main" val="3064851571"/>
                  </a:ext>
                </a:extLst>
              </a:tr>
            </a:tbl>
          </a:graphicData>
        </a:graphic>
      </p:graphicFrame>
      <p:pic>
        <p:nvPicPr>
          <p:cNvPr id="8" name="Picture 7" descr="A picture containing person, person, necktie, outdoor&#10;&#10;Description automatically generated">
            <a:extLst>
              <a:ext uri="{FF2B5EF4-FFF2-40B4-BE49-F238E27FC236}">
                <a16:creationId xmlns:a16="http://schemas.microsoft.com/office/drawing/2014/main" id="{9C97EA7E-781C-2739-061C-8956BD52F7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84906" y="4245353"/>
            <a:ext cx="1062634" cy="1028356"/>
          </a:xfrm>
          <a:prstGeom prst="rect">
            <a:avLst/>
          </a:prstGeom>
        </p:spPr>
      </p:pic>
      <p:pic>
        <p:nvPicPr>
          <p:cNvPr id="12" name="Picture 11" descr="A person wearing glasses&#10;&#10;Description automatically generated with medium confidence">
            <a:extLst>
              <a:ext uri="{FF2B5EF4-FFF2-40B4-BE49-F238E27FC236}">
                <a16:creationId xmlns:a16="http://schemas.microsoft.com/office/drawing/2014/main" id="{7F2860EB-C825-D83C-4495-2A32DA91AE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53039" y="5531974"/>
            <a:ext cx="1229818" cy="922363"/>
          </a:xfrm>
          <a:prstGeom prst="rect">
            <a:avLst/>
          </a:prstGeom>
        </p:spPr>
      </p:pic>
      <p:pic>
        <p:nvPicPr>
          <p:cNvPr id="13" name="Picture 12">
            <a:extLst>
              <a:ext uri="{FF2B5EF4-FFF2-40B4-BE49-F238E27FC236}">
                <a16:creationId xmlns:a16="http://schemas.microsoft.com/office/drawing/2014/main" id="{E8DF5B37-F860-0985-5DED-BADE7D8DE54F}"/>
              </a:ext>
            </a:extLst>
          </p:cNvPr>
          <p:cNvPicPr>
            <a:picLocks noChangeAspect="1"/>
          </p:cNvPicPr>
          <p:nvPr/>
        </p:nvPicPr>
        <p:blipFill>
          <a:blip r:embed="rId11"/>
          <a:stretch>
            <a:fillRect/>
          </a:stretch>
        </p:blipFill>
        <p:spPr>
          <a:xfrm>
            <a:off x="8978376" y="4267182"/>
            <a:ext cx="899512" cy="932828"/>
          </a:xfrm>
          <a:prstGeom prst="rect">
            <a:avLst/>
          </a:prstGeom>
        </p:spPr>
      </p:pic>
      <p:pic>
        <p:nvPicPr>
          <p:cNvPr id="18" name="Picture 17" descr="A person wearing a suit and tie&#10;&#10;Description automatically generated with medium confidence">
            <a:extLst>
              <a:ext uri="{FF2B5EF4-FFF2-40B4-BE49-F238E27FC236}">
                <a16:creationId xmlns:a16="http://schemas.microsoft.com/office/drawing/2014/main" id="{B9193927-9453-62A1-6FE6-9026B6F46B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46849" y="4197159"/>
            <a:ext cx="776395" cy="1035193"/>
          </a:xfrm>
          <a:prstGeom prst="rect">
            <a:avLst/>
          </a:prstGeom>
        </p:spPr>
      </p:pic>
      <p:pic>
        <p:nvPicPr>
          <p:cNvPr id="19" name="Picture 18" descr="A close-up of a person smiling&#10;&#10;Description automatically generated">
            <a:extLst>
              <a:ext uri="{FF2B5EF4-FFF2-40B4-BE49-F238E27FC236}">
                <a16:creationId xmlns:a16="http://schemas.microsoft.com/office/drawing/2014/main" id="{17B4EF18-09EC-9FD2-81F9-FE8A32B1D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9395" y="5561526"/>
            <a:ext cx="776395" cy="939568"/>
          </a:xfrm>
          <a:prstGeom prst="rect">
            <a:avLst/>
          </a:prstGeom>
        </p:spPr>
      </p:pic>
      <p:pic>
        <p:nvPicPr>
          <p:cNvPr id="1026" name="Picture 2" descr="A person smiling for the camera&#10;&#10;Description automatically generated with medium confidence">
            <a:extLst>
              <a:ext uri="{FF2B5EF4-FFF2-40B4-BE49-F238E27FC236}">
                <a16:creationId xmlns:a16="http://schemas.microsoft.com/office/drawing/2014/main" id="{913DEB8D-4F98-2180-7490-A5AE93D879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01398" y="4245353"/>
            <a:ext cx="1030864" cy="102287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2A0C0E9-01CE-5722-CF62-4D52C41A8A0E}"/>
              </a:ext>
            </a:extLst>
          </p:cNvPr>
          <p:cNvSpPr txBox="1"/>
          <p:nvPr/>
        </p:nvSpPr>
        <p:spPr>
          <a:xfrm>
            <a:off x="6065209" y="5249492"/>
            <a:ext cx="1282723" cy="276999"/>
          </a:xfrm>
          <a:prstGeom prst="rect">
            <a:avLst/>
          </a:prstGeom>
          <a:noFill/>
        </p:spPr>
        <p:txBody>
          <a:bodyPr wrap="none" rtlCol="0">
            <a:spAutoFit/>
          </a:bodyPr>
          <a:lstStyle/>
          <a:p>
            <a:r>
              <a:rPr lang="en-US" sz="1200" dirty="0">
                <a:solidFill>
                  <a:schemeClr val="tx1">
                    <a:lumMod val="50000"/>
                  </a:schemeClr>
                </a:solidFill>
              </a:rPr>
              <a:t>Christina Medlin</a:t>
            </a:r>
          </a:p>
        </p:txBody>
      </p:sp>
      <p:sp>
        <p:nvSpPr>
          <p:cNvPr id="21" name="TextBox 20">
            <a:extLst>
              <a:ext uri="{FF2B5EF4-FFF2-40B4-BE49-F238E27FC236}">
                <a16:creationId xmlns:a16="http://schemas.microsoft.com/office/drawing/2014/main" id="{4EE8AAA7-7651-9B24-5CA8-0EA363EFC65B}"/>
              </a:ext>
            </a:extLst>
          </p:cNvPr>
          <p:cNvSpPr txBox="1"/>
          <p:nvPr/>
        </p:nvSpPr>
        <p:spPr>
          <a:xfrm>
            <a:off x="7491690" y="5221455"/>
            <a:ext cx="1309974" cy="307777"/>
          </a:xfrm>
          <a:prstGeom prst="rect">
            <a:avLst/>
          </a:prstGeom>
          <a:noFill/>
        </p:spPr>
        <p:txBody>
          <a:bodyPr wrap="none" rtlCol="0">
            <a:spAutoFit/>
          </a:bodyPr>
          <a:lstStyle/>
          <a:p>
            <a:r>
              <a:rPr lang="en-US" sz="1400" dirty="0">
                <a:solidFill>
                  <a:schemeClr val="tx1">
                    <a:lumMod val="50000"/>
                  </a:schemeClr>
                </a:solidFill>
              </a:rPr>
              <a:t>Aubrey Beach</a:t>
            </a:r>
          </a:p>
        </p:txBody>
      </p:sp>
      <p:sp>
        <p:nvSpPr>
          <p:cNvPr id="22" name="TextBox 21">
            <a:extLst>
              <a:ext uri="{FF2B5EF4-FFF2-40B4-BE49-F238E27FC236}">
                <a16:creationId xmlns:a16="http://schemas.microsoft.com/office/drawing/2014/main" id="{DAB363CA-EADF-2D2B-9883-2448FB533DF6}"/>
              </a:ext>
            </a:extLst>
          </p:cNvPr>
          <p:cNvSpPr txBox="1"/>
          <p:nvPr/>
        </p:nvSpPr>
        <p:spPr>
          <a:xfrm>
            <a:off x="8690950" y="5222670"/>
            <a:ext cx="1508490" cy="307777"/>
          </a:xfrm>
          <a:prstGeom prst="rect">
            <a:avLst/>
          </a:prstGeom>
          <a:noFill/>
        </p:spPr>
        <p:txBody>
          <a:bodyPr wrap="none" rtlCol="0">
            <a:spAutoFit/>
          </a:bodyPr>
          <a:lstStyle/>
          <a:p>
            <a:r>
              <a:rPr lang="en-US" sz="1400" dirty="0">
                <a:solidFill>
                  <a:schemeClr val="tx1">
                    <a:lumMod val="50000"/>
                  </a:schemeClr>
                </a:solidFill>
              </a:rPr>
              <a:t>Dr. Scott Renner</a:t>
            </a:r>
          </a:p>
        </p:txBody>
      </p:sp>
      <p:sp>
        <p:nvSpPr>
          <p:cNvPr id="23" name="TextBox 22">
            <a:extLst>
              <a:ext uri="{FF2B5EF4-FFF2-40B4-BE49-F238E27FC236}">
                <a16:creationId xmlns:a16="http://schemas.microsoft.com/office/drawing/2014/main" id="{08444328-DB06-FF75-3AA7-09607317550C}"/>
              </a:ext>
            </a:extLst>
          </p:cNvPr>
          <p:cNvSpPr txBox="1"/>
          <p:nvPr/>
        </p:nvSpPr>
        <p:spPr>
          <a:xfrm>
            <a:off x="10082275" y="5245111"/>
            <a:ext cx="1210588" cy="307777"/>
          </a:xfrm>
          <a:prstGeom prst="rect">
            <a:avLst/>
          </a:prstGeom>
          <a:noFill/>
        </p:spPr>
        <p:txBody>
          <a:bodyPr wrap="none" rtlCol="0">
            <a:spAutoFit/>
          </a:bodyPr>
          <a:lstStyle/>
          <a:p>
            <a:r>
              <a:rPr lang="en-US" sz="1400" dirty="0">
                <a:solidFill>
                  <a:schemeClr val="tx1">
                    <a:lumMod val="50000"/>
                  </a:schemeClr>
                </a:solidFill>
              </a:rPr>
              <a:t>Brad Bolliger</a:t>
            </a:r>
          </a:p>
        </p:txBody>
      </p:sp>
      <p:sp>
        <p:nvSpPr>
          <p:cNvPr id="24" name="TextBox 23">
            <a:extLst>
              <a:ext uri="{FF2B5EF4-FFF2-40B4-BE49-F238E27FC236}">
                <a16:creationId xmlns:a16="http://schemas.microsoft.com/office/drawing/2014/main" id="{B61B975F-C24D-7285-E8E1-FE478159C0FD}"/>
              </a:ext>
            </a:extLst>
          </p:cNvPr>
          <p:cNvSpPr txBox="1"/>
          <p:nvPr/>
        </p:nvSpPr>
        <p:spPr>
          <a:xfrm>
            <a:off x="6919332" y="6480399"/>
            <a:ext cx="1321196" cy="307777"/>
          </a:xfrm>
          <a:prstGeom prst="rect">
            <a:avLst/>
          </a:prstGeom>
          <a:noFill/>
        </p:spPr>
        <p:txBody>
          <a:bodyPr wrap="none" rtlCol="0">
            <a:spAutoFit/>
          </a:bodyPr>
          <a:lstStyle/>
          <a:p>
            <a:r>
              <a:rPr lang="en-US" sz="1400" dirty="0">
                <a:solidFill>
                  <a:schemeClr val="tx1">
                    <a:lumMod val="50000"/>
                  </a:schemeClr>
                </a:solidFill>
              </a:rPr>
              <a:t>Steve Sullivan</a:t>
            </a:r>
          </a:p>
        </p:txBody>
      </p:sp>
      <p:sp>
        <p:nvSpPr>
          <p:cNvPr id="25" name="TextBox 24">
            <a:extLst>
              <a:ext uri="{FF2B5EF4-FFF2-40B4-BE49-F238E27FC236}">
                <a16:creationId xmlns:a16="http://schemas.microsoft.com/office/drawing/2014/main" id="{4B76EBA5-15E6-6AE9-1742-EA865CD9C537}"/>
              </a:ext>
            </a:extLst>
          </p:cNvPr>
          <p:cNvSpPr txBox="1"/>
          <p:nvPr/>
        </p:nvSpPr>
        <p:spPr>
          <a:xfrm>
            <a:off x="9428132" y="6469725"/>
            <a:ext cx="1200970" cy="307777"/>
          </a:xfrm>
          <a:prstGeom prst="rect">
            <a:avLst/>
          </a:prstGeom>
          <a:noFill/>
        </p:spPr>
        <p:txBody>
          <a:bodyPr wrap="none" rtlCol="0">
            <a:spAutoFit/>
          </a:bodyPr>
          <a:lstStyle/>
          <a:p>
            <a:r>
              <a:rPr lang="en-US" sz="1400" dirty="0">
                <a:solidFill>
                  <a:schemeClr val="tx1">
                    <a:lumMod val="50000"/>
                  </a:schemeClr>
                </a:solidFill>
              </a:rPr>
              <a:t>Darcy Staley</a:t>
            </a:r>
          </a:p>
        </p:txBody>
      </p:sp>
    </p:spTree>
    <p:extLst>
      <p:ext uri="{BB962C8B-B14F-4D97-AF65-F5344CB8AC3E}">
        <p14:creationId xmlns:p14="http://schemas.microsoft.com/office/powerpoint/2010/main" val="1721873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a:xfrm>
            <a:off x="609600" y="121052"/>
            <a:ext cx="10972800" cy="636294"/>
          </a:xfrm>
        </p:spPr>
        <p:txBody>
          <a:bodyPr/>
          <a:lstStyle/>
          <a:p>
            <a:r>
              <a:rPr lang="en-US" dirty="0"/>
              <a:t>Proposed 30 January 2025 PGB Agenda</a:t>
            </a:r>
          </a:p>
        </p:txBody>
      </p:sp>
      <p:sp>
        <p:nvSpPr>
          <p:cNvPr id="3" name="Text Placeholder 2">
            <a:extLst>
              <a:ext uri="{FF2B5EF4-FFF2-40B4-BE49-F238E27FC236}">
                <a16:creationId xmlns:a16="http://schemas.microsoft.com/office/drawing/2014/main" id="{E8452E24-7A9E-4302-B0A3-929355328468}"/>
              </a:ext>
            </a:extLst>
          </p:cNvPr>
          <p:cNvSpPr>
            <a:spLocks noGrp="1"/>
          </p:cNvSpPr>
          <p:nvPr>
            <p:ph type="body" sz="quarter" idx="13"/>
          </p:nvPr>
        </p:nvSpPr>
        <p:spPr>
          <a:xfrm>
            <a:off x="609600" y="757346"/>
            <a:ext cx="5174974" cy="5886522"/>
          </a:xfrm>
        </p:spPr>
        <p:txBody>
          <a:bodyPr>
            <a:normAutofit fontScale="77500" lnSpcReduction="20000"/>
          </a:bodyPr>
          <a:lstStyle/>
          <a:p>
            <a:pPr marL="0" indent="0">
              <a:buNone/>
            </a:pPr>
            <a:r>
              <a:rPr lang="en-US" sz="3300" b="1" dirty="0">
                <a:solidFill>
                  <a:schemeClr val="bg2">
                    <a:lumMod val="10000"/>
                  </a:schemeClr>
                </a:solidFill>
              </a:rPr>
              <a:t>Call to Order</a:t>
            </a:r>
          </a:p>
          <a:p>
            <a:r>
              <a:rPr lang="en-US" dirty="0">
                <a:solidFill>
                  <a:schemeClr val="bg2">
                    <a:lumMod val="10000"/>
                  </a:schemeClr>
                </a:solidFill>
              </a:rPr>
              <a:t>Admin</a:t>
            </a:r>
          </a:p>
          <a:p>
            <a:pPr lvl="1"/>
            <a:r>
              <a:rPr lang="en-US" dirty="0">
                <a:solidFill>
                  <a:schemeClr val="bg2">
                    <a:lumMod val="10000"/>
                  </a:schemeClr>
                </a:solidFill>
              </a:rPr>
              <a:t>TEAMS Link</a:t>
            </a:r>
          </a:p>
          <a:p>
            <a:pPr lvl="1"/>
            <a:r>
              <a:rPr lang="en-US" dirty="0">
                <a:solidFill>
                  <a:schemeClr val="bg2">
                    <a:lumMod val="10000"/>
                  </a:schemeClr>
                </a:solidFill>
              </a:rPr>
              <a:t>Meeting Etiquette</a:t>
            </a:r>
          </a:p>
          <a:p>
            <a:pPr lvl="1"/>
            <a:r>
              <a:rPr lang="en-US" dirty="0">
                <a:solidFill>
                  <a:schemeClr val="bg2">
                    <a:lumMod val="10000"/>
                  </a:schemeClr>
                </a:solidFill>
              </a:rPr>
              <a:t>Note Takers</a:t>
            </a:r>
          </a:p>
          <a:p>
            <a:pPr lvl="1"/>
            <a:r>
              <a:rPr lang="en-US" dirty="0">
                <a:solidFill>
                  <a:schemeClr val="bg2">
                    <a:lumMod val="10000"/>
                  </a:schemeClr>
                </a:solidFill>
              </a:rPr>
              <a:t>Roll Call &amp; Introductions</a:t>
            </a:r>
          </a:p>
          <a:p>
            <a:pPr lvl="2">
              <a:buFont typeface="Wingdings" panose="05000000000000000000" pitchFamily="2" charset="2"/>
              <a:buChar char="§"/>
            </a:pPr>
            <a:r>
              <a:rPr lang="en-US" dirty="0">
                <a:solidFill>
                  <a:schemeClr val="bg2">
                    <a:lumMod val="10000"/>
                  </a:schemeClr>
                </a:solidFill>
              </a:rPr>
              <a:t>Announcements</a:t>
            </a:r>
          </a:p>
          <a:p>
            <a:pPr lvl="2">
              <a:buFont typeface="Wingdings" panose="05000000000000000000" pitchFamily="2" charset="2"/>
              <a:buChar char="§"/>
            </a:pPr>
            <a:r>
              <a:rPr lang="en-US" dirty="0">
                <a:solidFill>
                  <a:schemeClr val="bg2">
                    <a:lumMod val="10000"/>
                  </a:schemeClr>
                </a:solidFill>
              </a:rPr>
              <a:t>PGB Voting Members (Sponsors) &amp; PGB Expert Voting Members (TSCs) &amp; PGB Non-Voting Members (TSC Co-Chairs)</a:t>
            </a:r>
          </a:p>
          <a:p>
            <a:pPr lvl="2">
              <a:buFont typeface="Wingdings" panose="05000000000000000000" pitchFamily="2" charset="2"/>
              <a:buChar char="§"/>
            </a:pPr>
            <a:r>
              <a:rPr lang="en-US" dirty="0">
                <a:solidFill>
                  <a:schemeClr val="bg2">
                    <a:lumMod val="10000"/>
                  </a:schemeClr>
                </a:solidFill>
              </a:rPr>
              <a:t> TSC Co-Chairs &amp; NIEMOpen Maintainers</a:t>
            </a:r>
          </a:p>
          <a:p>
            <a:r>
              <a:rPr lang="en-US" dirty="0">
                <a:solidFill>
                  <a:schemeClr val="bg2">
                    <a:lumMod val="10000"/>
                  </a:schemeClr>
                </a:solidFill>
              </a:rPr>
              <a:t>Approval of Agenda</a:t>
            </a:r>
          </a:p>
          <a:p>
            <a:r>
              <a:rPr lang="en-US" dirty="0">
                <a:solidFill>
                  <a:schemeClr val="bg2">
                    <a:lumMod val="10000"/>
                  </a:schemeClr>
                </a:solidFill>
              </a:rPr>
              <a:t>Around-the-Horn – PGB Voting Members</a:t>
            </a:r>
          </a:p>
          <a:p>
            <a:r>
              <a:rPr lang="en-US" dirty="0">
                <a:solidFill>
                  <a:schemeClr val="bg2">
                    <a:lumMod val="10000"/>
                  </a:schemeClr>
                </a:solidFill>
              </a:rPr>
              <a:t>Approval of Meeting Minutes from 14 November 2024</a:t>
            </a:r>
          </a:p>
          <a:p>
            <a:r>
              <a:rPr lang="en-US" dirty="0">
                <a:solidFill>
                  <a:schemeClr val="bg2">
                    <a:lumMod val="10000"/>
                  </a:schemeClr>
                </a:solidFill>
              </a:rPr>
              <a:t>OASIS Staff / NIEMOpen Administrator Comments</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lang="en-US" sz="2300" dirty="0">
                <a:solidFill>
                  <a:schemeClr val="bg2">
                    <a:lumMod val="10000"/>
                  </a:schemeClr>
                </a:solidFill>
              </a:rPr>
              <a:t>Q4 2024 </a:t>
            </a:r>
            <a:r>
              <a:rPr kumimoji="0" lang="en-US" sz="2300" b="0" i="0" u="none" strike="noStrike" kern="1200" cap="none" spc="0" normalizeH="0" baseline="0" noProof="0" dirty="0">
                <a:ln>
                  <a:noFill/>
                </a:ln>
                <a:solidFill>
                  <a:schemeClr val="bg2">
                    <a:lumMod val="10000"/>
                  </a:schemeClr>
                </a:solidFill>
                <a:effectLst/>
                <a:uLnTx/>
                <a:uFillTx/>
                <a:ea typeface="+mn-ea"/>
                <a:cs typeface="+mn-cs"/>
              </a:rPr>
              <a:t>Financial Snapshot – Cathie Mayo (OASIS)</a:t>
            </a:r>
          </a:p>
          <a:p>
            <a:r>
              <a:rPr lang="en-US" dirty="0">
                <a:solidFill>
                  <a:schemeClr val="bg2">
                    <a:lumMod val="10000"/>
                  </a:schemeClr>
                </a:solidFill>
              </a:rPr>
              <a:t>Sponsor Update </a:t>
            </a:r>
            <a:r>
              <a:rPr lang="en-US">
                <a:solidFill>
                  <a:schemeClr val="bg2">
                    <a:lumMod val="10000"/>
                  </a:schemeClr>
                </a:solidFill>
              </a:rPr>
              <a:t>– Holly </a:t>
            </a:r>
            <a:r>
              <a:rPr lang="en-US" dirty="0">
                <a:solidFill>
                  <a:schemeClr val="bg2">
                    <a:lumMod val="10000"/>
                  </a:schemeClr>
                </a:solidFill>
              </a:rPr>
              <a:t>Peterson</a:t>
            </a:r>
          </a:p>
          <a:p>
            <a:r>
              <a:rPr lang="en-US" dirty="0">
                <a:solidFill>
                  <a:schemeClr val="bg2">
                    <a:lumMod val="10000"/>
                  </a:schemeClr>
                </a:solidFill>
              </a:rPr>
              <a:t>CY 2025 Tasks</a:t>
            </a:r>
          </a:p>
          <a:p>
            <a:r>
              <a:rPr lang="en-US" sz="2400" b="1" dirty="0">
                <a:solidFill>
                  <a:srgbClr val="00B050"/>
                </a:solidFill>
                <a:latin typeface="Arial"/>
              </a:rPr>
              <a:t>5</a:t>
            </a:r>
            <a:r>
              <a:rPr kumimoji="0" lang="en-US" sz="2400" b="1" i="0" u="none" strike="noStrike" kern="1200" cap="none" spc="0" normalizeH="0" baseline="0" noProof="0" dirty="0">
                <a:ln>
                  <a:noFill/>
                </a:ln>
                <a:solidFill>
                  <a:srgbClr val="00B050"/>
                </a:solidFill>
                <a:effectLst/>
                <a:uLnTx/>
                <a:uFillTx/>
                <a:latin typeface="Arial"/>
                <a:ea typeface="+mn-ea"/>
                <a:cs typeface="+mn-cs"/>
              </a:rPr>
              <a:t> Minute Break</a:t>
            </a:r>
          </a:p>
          <a:p>
            <a:pPr marL="400050" lvl="2" indent="0">
              <a:lnSpc>
                <a:spcPct val="90000"/>
              </a:lnSpc>
              <a:buNone/>
              <a:defRPr/>
            </a:pPr>
            <a:endParaRPr lang="en-US" sz="2200" dirty="0">
              <a:solidFill>
                <a:schemeClr val="bg2">
                  <a:lumMod val="10000"/>
                </a:schemeClr>
              </a:solidFill>
            </a:endParaRPr>
          </a:p>
          <a:p>
            <a:pPr marL="857250" lvl="2" indent="-457200">
              <a:lnSpc>
                <a:spcPct val="90000"/>
              </a:lnSpc>
              <a:defRPr/>
            </a:pPr>
            <a:endParaRPr lang="en-US" sz="2200" dirty="0">
              <a:solidFill>
                <a:schemeClr val="bg2">
                  <a:lumMod val="10000"/>
                </a:schemeClr>
              </a:solidFill>
            </a:endParaRPr>
          </a:p>
          <a:p>
            <a:endParaRPr lang="en-US" dirty="0">
              <a:solidFill>
                <a:schemeClr val="bg2">
                  <a:lumMod val="10000"/>
                </a:schemeClr>
              </a:solidFill>
            </a:endParaRPr>
          </a:p>
          <a:p>
            <a:pPr marL="0" indent="0">
              <a:buNone/>
            </a:pPr>
            <a:endParaRPr lang="en-US" dirty="0">
              <a:solidFill>
                <a:schemeClr val="bg2">
                  <a:lumMod val="10000"/>
                </a:schemeClr>
              </a:solidFill>
            </a:endParaRPr>
          </a:p>
          <a:p>
            <a:endParaRPr lang="en-US" dirty="0"/>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2">
            <a:extLst>
              <a:ext uri="{FF2B5EF4-FFF2-40B4-BE49-F238E27FC236}">
                <a16:creationId xmlns:a16="http://schemas.microsoft.com/office/drawing/2014/main" id="{C707202D-23E9-4FBA-B261-819B653A1A95}"/>
              </a:ext>
            </a:extLst>
          </p:cNvPr>
          <p:cNvSpPr txBox="1">
            <a:spLocks/>
          </p:cNvSpPr>
          <p:nvPr/>
        </p:nvSpPr>
        <p:spPr>
          <a:xfrm>
            <a:off x="6150989" y="757346"/>
            <a:ext cx="5746851" cy="5886522"/>
          </a:xfrm>
          <a:prstGeom prst="rect">
            <a:avLst/>
          </a:prstGeom>
          <a:noFill/>
        </p:spPr>
        <p:txBody>
          <a:bodyPr vert="horz" lIns="91440" tIns="45720" rIns="91440" bIns="45720" rtlCol="0">
            <a:normAutofit fontScale="85000" lnSpcReduction="20000"/>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fontAlgn="auto">
              <a:spcAft>
                <a:spcPts val="0"/>
              </a:spcAft>
              <a:buSzTx/>
              <a:buNone/>
              <a:tabLst/>
              <a:defRPr/>
            </a:pPr>
            <a:r>
              <a:rPr lang="en-US" sz="3600" b="1" dirty="0">
                <a:solidFill>
                  <a:schemeClr val="bg2">
                    <a:lumMod val="10000"/>
                  </a:schemeClr>
                </a:solidFill>
              </a:rPr>
              <a:t>Motions</a:t>
            </a:r>
            <a:endParaRPr lang="en-US" sz="1800" b="1" dirty="0">
              <a:solidFill>
                <a:schemeClr val="bg2">
                  <a:lumMod val="10000"/>
                </a:schemeClr>
              </a:solidFill>
            </a:endParaRPr>
          </a:p>
          <a:p>
            <a:pPr marL="514350" marR="0" lvl="0" indent="-514350" fontAlgn="auto">
              <a:spcAft>
                <a:spcPts val="0"/>
              </a:spcAft>
              <a:buSzTx/>
              <a:buAutoNum type="arabicPeriod"/>
              <a:tabLst/>
              <a:defRPr/>
            </a:pPr>
            <a:r>
              <a:rPr lang="en-US" sz="1800" dirty="0"/>
              <a:t>Motion to Approve CY 2025 (Q 2 &amp; 4) Revised PGB Meeting dates</a:t>
            </a:r>
          </a:p>
          <a:p>
            <a:pPr marL="514350" marR="0" lvl="0" indent="-514350" fontAlgn="auto">
              <a:spcAft>
                <a:spcPts val="0"/>
              </a:spcAft>
              <a:buSzTx/>
              <a:buAutoNum type="arabicPeriod"/>
              <a:tabLst/>
              <a:defRPr/>
            </a:pPr>
            <a:r>
              <a:rPr lang="en-US" sz="1800" dirty="0"/>
              <a:t>A proposal of intent to proceed with: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p>
            <a:pPr marL="571500" lvl="1" indent="-171450" defTabSz="914400">
              <a:spcBef>
                <a:spcPts val="0"/>
              </a:spcBef>
              <a:buClrTx/>
              <a:defRPr/>
            </a:pPr>
            <a:r>
              <a:rPr lang="en-US" sz="1800" dirty="0"/>
              <a:t>Advancing NDR v6.0 PSD01 to PS, &amp;</a:t>
            </a:r>
          </a:p>
          <a:p>
            <a:pPr marL="571500" lvl="1" indent="-171450" defTabSz="914400">
              <a:spcBef>
                <a:spcPts val="0"/>
              </a:spcBef>
              <a:buClrTx/>
              <a:defRPr/>
            </a:pPr>
            <a:r>
              <a:rPr lang="en-US" sz="1800" dirty="0"/>
              <a:t>Upon approval of NIEM Model v6.0 PS02 proceed to advance to OS</a:t>
            </a:r>
          </a:p>
          <a:p>
            <a:pPr marL="0" marR="0" lvl="0" indent="0" fontAlgn="auto">
              <a:spcAft>
                <a:spcPts val="0"/>
              </a:spcAft>
              <a:buSzTx/>
              <a:buNone/>
              <a:tabLst/>
              <a:defRPr/>
            </a:pPr>
            <a:endParaRPr lang="en-US" sz="2600" b="1" dirty="0">
              <a:solidFill>
                <a:schemeClr val="bg2">
                  <a:lumMod val="10000"/>
                </a:schemeClr>
              </a:solidFill>
            </a:endParaRPr>
          </a:p>
          <a:p>
            <a:pPr marL="0" marR="0" lvl="0" indent="0" fontAlgn="auto">
              <a:spcAft>
                <a:spcPts val="0"/>
              </a:spcAft>
              <a:buSzTx/>
              <a:buNone/>
              <a:tabLst/>
              <a:defRPr/>
            </a:pPr>
            <a:r>
              <a:rPr lang="en-US" sz="2600" b="1" dirty="0">
                <a:solidFill>
                  <a:schemeClr val="bg2">
                    <a:lumMod val="10000"/>
                  </a:schemeClr>
                </a:solidFill>
              </a:rPr>
              <a:t>Co-Chair Discussion</a:t>
            </a:r>
            <a:endParaRPr lang="en-US" sz="2600" dirty="0">
              <a:solidFill>
                <a:schemeClr val="bg2">
                  <a:lumMod val="10000"/>
                </a:schemeClr>
              </a:solidFill>
            </a:endParaRPr>
          </a:p>
          <a:p>
            <a:pPr marL="57150" indent="0">
              <a:buClr>
                <a:srgbClr val="1F497D"/>
              </a:buClr>
              <a:buNone/>
              <a:defRPr/>
            </a:pPr>
            <a:r>
              <a:rPr kumimoji="0" lang="en-US" sz="2600" b="1" i="0" u="none" strike="noStrike" kern="1200" cap="none" spc="0" normalizeH="0" baseline="0" noProof="0" dirty="0">
                <a:ln>
                  <a:noFill/>
                </a:ln>
                <a:solidFill>
                  <a:schemeClr val="bg2">
                    <a:lumMod val="10000"/>
                  </a:schemeClr>
                </a:solidFill>
                <a:effectLst/>
                <a:uLnTx/>
                <a:uFillTx/>
                <a:ea typeface="+mn-ea"/>
                <a:cs typeface="+mn-cs"/>
              </a:rPr>
              <a:t>Updates</a:t>
            </a:r>
          </a:p>
          <a:p>
            <a:pPr marL="400050">
              <a:buClr>
                <a:srgbClr val="1F497D"/>
              </a:buClr>
              <a:defRPr/>
            </a:pPr>
            <a:r>
              <a:rPr lang="en-US" sz="1800" dirty="0">
                <a:solidFill>
                  <a:schemeClr val="bg2">
                    <a:lumMod val="10000"/>
                  </a:schemeClr>
                </a:solidFill>
              </a:rPr>
              <a:t>NTAC Update – Dr. Scott Renner</a:t>
            </a:r>
          </a:p>
          <a:p>
            <a:pPr marL="400050">
              <a:buClr>
                <a:srgbClr val="1F497D"/>
              </a:buClr>
              <a:defRPr/>
            </a:pPr>
            <a:r>
              <a:rPr lang="en-US" sz="1800" dirty="0">
                <a:solidFill>
                  <a:schemeClr val="bg2">
                    <a:lumMod val="10000"/>
                  </a:schemeClr>
                </a:solidFill>
              </a:rPr>
              <a:t>NBAC Update – Thomas Krul </a:t>
            </a:r>
          </a:p>
          <a:p>
            <a:pPr marL="400050">
              <a:buClr>
                <a:srgbClr val="1F497D"/>
              </a:buClr>
              <a:defRPr/>
            </a:pPr>
            <a:r>
              <a:rPr lang="en-US" sz="1800" dirty="0">
                <a:solidFill>
                  <a:schemeClr val="bg2">
                    <a:lumMod val="10000"/>
                  </a:schemeClr>
                </a:solidFill>
              </a:rPr>
              <a:t>NMO Update – Darcy Staley/Katherine Escobar</a:t>
            </a:r>
          </a:p>
          <a:p>
            <a:pPr marL="400050">
              <a:buClr>
                <a:srgbClr val="1F497D"/>
              </a:buClr>
              <a:defRPr/>
            </a:pPr>
            <a:r>
              <a:rPr lang="en-US" sz="1800">
                <a:solidFill>
                  <a:schemeClr val="bg2">
                    <a:lumMod val="10000"/>
                  </a:schemeClr>
                </a:solidFill>
              </a:rPr>
              <a:t>Hackathon Discussion</a:t>
            </a:r>
            <a:endParaRPr lang="en-US" sz="1800" dirty="0">
              <a:solidFill>
                <a:schemeClr val="bg2">
                  <a:lumMod val="10000"/>
                </a:schemeClr>
              </a:solidFill>
            </a:endParaRPr>
          </a:p>
          <a:p>
            <a:pPr marL="57150" indent="0">
              <a:buClr>
                <a:srgbClr val="1F497D"/>
              </a:buClr>
              <a:buNone/>
              <a:defRPr/>
            </a:pPr>
            <a:endParaRPr lang="en-US" sz="1600" dirty="0">
              <a:solidFill>
                <a:schemeClr val="bg2">
                  <a:lumMod val="10000"/>
                </a:schemeClr>
              </a:solidFill>
            </a:endParaRPr>
          </a:p>
          <a:p>
            <a:pPr marL="0" lvl="1" indent="0">
              <a:lnSpc>
                <a:spcPct val="90000"/>
              </a:lnSpc>
              <a:buNone/>
              <a:defRPr/>
            </a:pPr>
            <a:r>
              <a:rPr lang="en-US" sz="1800" dirty="0">
                <a:solidFill>
                  <a:schemeClr val="bg2">
                    <a:lumMod val="10000"/>
                  </a:schemeClr>
                </a:solidFill>
              </a:rPr>
              <a:t>PGB Meeting Schedule</a:t>
            </a:r>
          </a:p>
          <a:p>
            <a:pPr marL="0" lvl="1" indent="0">
              <a:lnSpc>
                <a:spcPct val="90000"/>
              </a:lnSpc>
              <a:buNone/>
              <a:defRPr/>
            </a:pPr>
            <a:r>
              <a:rPr lang="en-US" sz="1800" dirty="0">
                <a:solidFill>
                  <a:schemeClr val="bg2">
                    <a:lumMod val="10000"/>
                  </a:schemeClr>
                </a:solidFill>
              </a:rPr>
              <a:t>Other Business/Discussion</a:t>
            </a:r>
          </a:p>
          <a:p>
            <a:pPr marL="400050" lvl="2" indent="0">
              <a:lnSpc>
                <a:spcPct val="90000"/>
              </a:lnSpc>
              <a:buNone/>
              <a:defRPr/>
            </a:pPr>
            <a:r>
              <a:rPr lang="en-US" sz="1400" dirty="0">
                <a:solidFill>
                  <a:schemeClr val="bg2">
                    <a:lumMod val="10000"/>
                  </a:schemeClr>
                </a:solidFill>
              </a:rPr>
              <a:t>Action Items</a:t>
            </a:r>
          </a:p>
          <a:p>
            <a:pPr marL="0" lvl="1" indent="0">
              <a:lnSpc>
                <a:spcPct val="90000"/>
              </a:lnSpc>
              <a:buNone/>
              <a:defRPr/>
            </a:pPr>
            <a:endParaRPr lang="en-US" sz="1600" dirty="0">
              <a:solidFill>
                <a:schemeClr val="bg2">
                  <a:lumMod val="10000"/>
                </a:schemeClr>
              </a:solidFill>
            </a:endParaRPr>
          </a:p>
          <a:p>
            <a:pPr marL="0" lvl="1" indent="0">
              <a:lnSpc>
                <a:spcPct val="90000"/>
              </a:lnSpc>
              <a:buNone/>
              <a:defRPr/>
            </a:pPr>
            <a:r>
              <a:rPr lang="en-US" dirty="0">
                <a:solidFill>
                  <a:schemeClr val="bg2">
                    <a:lumMod val="10000"/>
                  </a:schemeClr>
                </a:solidFill>
              </a:rPr>
              <a:t>Resources</a:t>
            </a:r>
          </a:p>
          <a:p>
            <a:pPr marL="285750" lvl="1">
              <a:lnSpc>
                <a:spcPct val="90000"/>
              </a:lnSpc>
              <a:buFont typeface="Arial" panose="020B0604020202020204" pitchFamily="34" charset="0"/>
              <a:buChar char="•"/>
              <a:defRPr/>
            </a:pPr>
            <a:endParaRPr lang="en-US" sz="1800" dirty="0">
              <a:solidFill>
                <a:schemeClr val="bg2">
                  <a:lumMod val="10000"/>
                </a:schemeClr>
              </a:solidFill>
            </a:endParaRPr>
          </a:p>
          <a:p>
            <a:pPr marL="0" lvl="1" indent="0">
              <a:lnSpc>
                <a:spcPct val="90000"/>
              </a:lnSpc>
              <a:buNone/>
              <a:defRPr/>
            </a:pPr>
            <a:r>
              <a:rPr lang="en-US" sz="1800" dirty="0">
                <a:solidFill>
                  <a:schemeClr val="bg2">
                    <a:lumMod val="10000"/>
                  </a:schemeClr>
                </a:solidFill>
              </a:rPr>
              <a:t>Questions/Adjourn</a:t>
            </a:r>
          </a:p>
        </p:txBody>
      </p:sp>
    </p:spTree>
    <p:extLst>
      <p:ext uri="{BB962C8B-B14F-4D97-AF65-F5344CB8AC3E}">
        <p14:creationId xmlns:p14="http://schemas.microsoft.com/office/powerpoint/2010/main" val="28798172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Approval of Agenda</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12</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7" y="1199633"/>
            <a:ext cx="7966332" cy="2308324"/>
          </a:xfrm>
          <a:prstGeom prst="rect">
            <a:avLst/>
          </a:prstGeom>
          <a:noFill/>
        </p:spPr>
        <p:txBody>
          <a:bodyPr wrap="square" rtlCol="0">
            <a:spAutoFit/>
          </a:bodyPr>
          <a:lstStyle/>
          <a:p>
            <a:r>
              <a:rPr lang="en-US" sz="1600" b="1" u="sng" dirty="0">
                <a:solidFill>
                  <a:schemeClr val="bg2">
                    <a:lumMod val="10000"/>
                  </a:schemeClr>
                </a:solidFill>
              </a:rPr>
              <a:t>Chair:</a:t>
            </a:r>
            <a:r>
              <a:rPr lang="en-US" sz="1600" dirty="0">
                <a:solidFill>
                  <a:schemeClr val="bg2">
                    <a:lumMod val="10000"/>
                  </a:schemeClr>
                </a:solidFill>
              </a:rPr>
              <a:t> A Draft Agenda for the NIEMOpen  </a:t>
            </a:r>
            <a:r>
              <a:rPr lang="en-US" sz="1600" b="1" dirty="0">
                <a:solidFill>
                  <a:schemeClr val="bg2">
                    <a:lumMod val="10000"/>
                  </a:schemeClr>
                </a:solidFill>
              </a:rPr>
              <a:t>30 January 2025 </a:t>
            </a:r>
            <a:r>
              <a:rPr lang="en-US" sz="1600" dirty="0">
                <a:solidFill>
                  <a:schemeClr val="bg2">
                    <a:lumMod val="10000"/>
                  </a:schemeClr>
                </a:solidFill>
              </a:rPr>
              <a:t>Project Governing Board (PGB) Meeting was provided to PGB Voting Members as a readahead.</a:t>
            </a:r>
          </a:p>
          <a:p>
            <a:endParaRPr lang="fr-FR" sz="1600" dirty="0">
              <a:highlight>
                <a:srgbClr val="FFFF00"/>
              </a:highlight>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Are there any recommended changes to the agenda as distributed?</a:t>
            </a: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If there are no (further) changes, the agenda  stands approved as (corrected).</a:t>
            </a:r>
          </a:p>
          <a:p>
            <a:pPr marL="0" indent="0">
              <a:buNone/>
            </a:pPr>
            <a:endParaRPr lang="en-US" sz="1600" b="1" u="sng" dirty="0">
              <a:solidFill>
                <a:schemeClr val="bg2">
                  <a:lumMod val="10000"/>
                </a:schemeClr>
              </a:solidFill>
            </a:endParaRPr>
          </a:p>
        </p:txBody>
      </p:sp>
      <p:sp>
        <p:nvSpPr>
          <p:cNvPr id="9" name="TextBox 8">
            <a:extLst>
              <a:ext uri="{FF2B5EF4-FFF2-40B4-BE49-F238E27FC236}">
                <a16:creationId xmlns:a16="http://schemas.microsoft.com/office/drawing/2014/main" id="{901C7DB4-3C62-42EB-BA9C-1CC3AFA101AB}"/>
              </a:ext>
            </a:extLst>
          </p:cNvPr>
          <p:cNvSpPr txBox="1"/>
          <p:nvPr/>
        </p:nvSpPr>
        <p:spPr>
          <a:xfrm>
            <a:off x="2074562" y="3894001"/>
            <a:ext cx="3180679" cy="830997"/>
          </a:xfrm>
          <a:prstGeom prst="rect">
            <a:avLst/>
          </a:prstGeom>
          <a:noFill/>
        </p:spPr>
        <p:txBody>
          <a:bodyPr wrap="none" rtlCol="0">
            <a:spAutoFit/>
          </a:bodyPr>
          <a:lstStyle/>
          <a:p>
            <a:r>
              <a:rPr lang="en-US" sz="2400" dirty="0">
                <a:solidFill>
                  <a:srgbClr val="00B050"/>
                </a:solidFill>
              </a:rPr>
              <a:t>Approve</a:t>
            </a:r>
          </a:p>
          <a:p>
            <a:r>
              <a:rPr lang="en-US" sz="2400" dirty="0">
                <a:solidFill>
                  <a:srgbClr val="FF0000"/>
                </a:solidFill>
              </a:rPr>
              <a:t>Approve as Corrected</a:t>
            </a:r>
          </a:p>
        </p:txBody>
      </p:sp>
      <p:sp>
        <p:nvSpPr>
          <p:cNvPr id="10" name="TextBox 9">
            <a:extLst>
              <a:ext uri="{FF2B5EF4-FFF2-40B4-BE49-F238E27FC236}">
                <a16:creationId xmlns:a16="http://schemas.microsoft.com/office/drawing/2014/main" id="{1C0A2CED-1F1A-4162-B49E-59AF02AA886C}"/>
              </a:ext>
            </a:extLst>
          </p:cNvPr>
          <p:cNvSpPr txBox="1"/>
          <p:nvPr/>
        </p:nvSpPr>
        <p:spPr>
          <a:xfrm>
            <a:off x="1635008" y="4019003"/>
            <a:ext cx="336884" cy="369332"/>
          </a:xfrm>
          <a:prstGeom prst="rect">
            <a:avLst/>
          </a:prstGeom>
          <a:noFill/>
          <a:ln w="28575">
            <a:solidFill>
              <a:srgbClr val="92D050"/>
            </a:solidFill>
          </a:ln>
        </p:spPr>
        <p:txBody>
          <a:bodyPr wrap="square" rtlCol="0">
            <a:spAutoFit/>
          </a:bodyPr>
          <a:lstStyle/>
          <a:p>
            <a:endParaRPr lang="en-US" b="1" dirty="0">
              <a:solidFill>
                <a:schemeClr val="bg2">
                  <a:lumMod val="10000"/>
                </a:schemeClr>
              </a:solidFill>
            </a:endParaRPr>
          </a:p>
        </p:txBody>
      </p:sp>
      <p:sp>
        <p:nvSpPr>
          <p:cNvPr id="11" name="TextBox 10">
            <a:extLst>
              <a:ext uri="{FF2B5EF4-FFF2-40B4-BE49-F238E27FC236}">
                <a16:creationId xmlns:a16="http://schemas.microsoft.com/office/drawing/2014/main" id="{F008FF78-0CA7-4193-95BA-905D0E7CA785}"/>
              </a:ext>
            </a:extLst>
          </p:cNvPr>
          <p:cNvSpPr txBox="1"/>
          <p:nvPr/>
        </p:nvSpPr>
        <p:spPr>
          <a:xfrm>
            <a:off x="1635008" y="4416601"/>
            <a:ext cx="336884" cy="288758"/>
          </a:xfrm>
          <a:prstGeom prst="rect">
            <a:avLst/>
          </a:prstGeom>
          <a:noFill/>
          <a:ln w="28575">
            <a:solidFill>
              <a:srgbClr val="FF0000"/>
            </a:solidFill>
          </a:ln>
        </p:spPr>
        <p:txBody>
          <a:bodyPr wrap="square" rtlCol="0">
            <a:spAutoFit/>
          </a:bodyPr>
          <a:lstStyle/>
          <a:p>
            <a:endParaRPr lang="en-US" dirty="0"/>
          </a:p>
        </p:txBody>
      </p:sp>
      <p:sp>
        <p:nvSpPr>
          <p:cNvPr id="7" name="TextBox 6">
            <a:extLst>
              <a:ext uri="{FF2B5EF4-FFF2-40B4-BE49-F238E27FC236}">
                <a16:creationId xmlns:a16="http://schemas.microsoft.com/office/drawing/2014/main" id="{5B2887BC-D04D-BC30-1172-1EEA29F6E68F}"/>
              </a:ext>
            </a:extLst>
          </p:cNvPr>
          <p:cNvSpPr txBox="1"/>
          <p:nvPr/>
        </p:nvSpPr>
        <p:spPr>
          <a:xfrm>
            <a:off x="490925" y="3972835"/>
            <a:ext cx="550524"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solidFill>
                  <a:schemeClr val="tx1">
                    <a:lumMod val="50000"/>
                  </a:schemeClr>
                </a:solidFill>
              </a:rPr>
              <a:t>?</a:t>
            </a:r>
          </a:p>
        </p:txBody>
      </p:sp>
    </p:spTree>
    <p:extLst>
      <p:ext uri="{BB962C8B-B14F-4D97-AF65-F5344CB8AC3E}">
        <p14:creationId xmlns:p14="http://schemas.microsoft.com/office/powerpoint/2010/main" val="3608560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0" name="Title 1">
            <a:extLst>
              <a:ext uri="{FF2B5EF4-FFF2-40B4-BE49-F238E27FC236}">
                <a16:creationId xmlns:a16="http://schemas.microsoft.com/office/drawing/2014/main" id="{258327B5-AFDA-4CD6-B2F9-FFC7CEB9C264}"/>
              </a:ext>
            </a:extLst>
          </p:cNvPr>
          <p:cNvSpPr>
            <a:spLocks noGrp="1"/>
          </p:cNvSpPr>
          <p:nvPr>
            <p:ph type="title"/>
          </p:nvPr>
        </p:nvSpPr>
        <p:spPr>
          <a:xfrm>
            <a:off x="609600" y="375878"/>
            <a:ext cx="10972800" cy="811358"/>
          </a:xfrm>
        </p:spPr>
        <p:txBody>
          <a:bodyPr>
            <a:normAutofit/>
          </a:bodyPr>
          <a:lstStyle/>
          <a:p>
            <a:r>
              <a:rPr lang="en-US" dirty="0">
                <a:solidFill>
                  <a:srgbClr val="004283"/>
                </a:solidFill>
              </a:rPr>
              <a:t>PGB MEMBERS: Around-the-horn</a:t>
            </a:r>
          </a:p>
        </p:txBody>
      </p:sp>
      <p:pic>
        <p:nvPicPr>
          <p:cNvPr id="4" name="Picture 3">
            <a:extLst>
              <a:ext uri="{FF2B5EF4-FFF2-40B4-BE49-F238E27FC236}">
                <a16:creationId xmlns:a16="http://schemas.microsoft.com/office/drawing/2014/main" id="{0061F0EA-5E16-4F5F-9416-92F222D4EC7D}"/>
              </a:ext>
            </a:extLst>
          </p:cNvPr>
          <p:cNvPicPr>
            <a:picLocks noChangeAspect="1"/>
          </p:cNvPicPr>
          <p:nvPr/>
        </p:nvPicPr>
        <p:blipFill>
          <a:blip r:embed="rId3"/>
          <a:stretch>
            <a:fillRect/>
          </a:stretch>
        </p:blipFill>
        <p:spPr>
          <a:xfrm>
            <a:off x="1862872" y="1489953"/>
            <a:ext cx="4326172" cy="3587372"/>
          </a:xfrm>
          <a:prstGeom prst="rect">
            <a:avLst/>
          </a:prstGeom>
        </p:spPr>
      </p:pic>
      <p:pic>
        <p:nvPicPr>
          <p:cNvPr id="6" name="Picture 5">
            <a:extLst>
              <a:ext uri="{FF2B5EF4-FFF2-40B4-BE49-F238E27FC236}">
                <a16:creationId xmlns:a16="http://schemas.microsoft.com/office/drawing/2014/main" id="{2F6319CA-AAC2-4666-80E5-D8929EA09FD4}"/>
              </a:ext>
            </a:extLst>
          </p:cNvPr>
          <p:cNvPicPr>
            <a:picLocks noChangeAspect="1"/>
          </p:cNvPicPr>
          <p:nvPr/>
        </p:nvPicPr>
        <p:blipFill>
          <a:blip r:embed="rId4"/>
          <a:stretch>
            <a:fillRect/>
          </a:stretch>
        </p:blipFill>
        <p:spPr>
          <a:xfrm>
            <a:off x="6189044" y="2618071"/>
            <a:ext cx="4448072" cy="3322119"/>
          </a:xfrm>
          <a:prstGeom prst="rect">
            <a:avLst/>
          </a:prstGeom>
        </p:spPr>
      </p:pic>
    </p:spTree>
    <p:extLst>
      <p:ext uri="{BB962C8B-B14F-4D97-AF65-F5344CB8AC3E}">
        <p14:creationId xmlns:p14="http://schemas.microsoft.com/office/powerpoint/2010/main" val="3350499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Approval of 14 November 2024 PGB Minutes</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14</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8" y="1199633"/>
            <a:ext cx="7588539" cy="3293209"/>
          </a:xfrm>
          <a:prstGeom prst="rect">
            <a:avLst/>
          </a:prstGeom>
          <a:noFill/>
        </p:spPr>
        <p:txBody>
          <a:bodyPr wrap="square" rtlCol="0">
            <a:spAutoFit/>
          </a:bodyPr>
          <a:lstStyle/>
          <a:p>
            <a:pPr marL="285750" indent="-285750">
              <a:buFont typeface="Arial" panose="020B0604020202020204" pitchFamily="34" charset="0"/>
              <a:buChar char="•"/>
            </a:pPr>
            <a:r>
              <a:rPr lang="en-US" sz="1600" b="1" u="sng" dirty="0">
                <a:solidFill>
                  <a:schemeClr val="bg2">
                    <a:lumMod val="10000"/>
                  </a:schemeClr>
                </a:solidFill>
              </a:rPr>
              <a:t>Chair: </a:t>
            </a:r>
            <a:r>
              <a:rPr lang="en-US" sz="1600" dirty="0">
                <a:solidFill>
                  <a:schemeClr val="bg2">
                    <a:lumMod val="10000"/>
                  </a:schemeClr>
                </a:solidFill>
              </a:rPr>
              <a:t>A Draft of the NIEMOpen 14 November 2024 PGB  meeting minutes was provided to the PGB Voting Members as a readahead: Please let me know now if you found any errors: </a:t>
            </a:r>
            <a:r>
              <a:rPr lang="en-US" sz="1600" dirty="0">
                <a:solidFill>
                  <a:schemeClr val="bg2">
                    <a:lumMod val="10000"/>
                  </a:schemeClr>
                </a:solidFill>
                <a:hlinkClick r:id="rId3"/>
              </a:rPr>
              <a:t>https://github.com/niemopen/oasis-open-project/blob/main/pgb-meeting-minutes/2024/14-November-2024/(DRAFT)%20NIEMOpen%20PGB%20Meeting%20Minutes%2014%20NOV%202024%20v1%2011-18-2024%20(1).docx</a:t>
            </a:r>
            <a:endParaRPr lang="en-US" sz="1600" dirty="0">
              <a:solidFill>
                <a:schemeClr val="bg2">
                  <a:lumMod val="10000"/>
                </a:schemeClr>
              </a:solidFill>
            </a:endParaRP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Are there any corrections to the minutes as distributed?</a:t>
            </a:r>
          </a:p>
          <a:p>
            <a:pPr marL="285750" indent="-285750">
              <a:buFont typeface="Arial" panose="020B0604020202020204" pitchFamily="34" charset="0"/>
              <a:buChar char="•"/>
            </a:pPr>
            <a:endParaRPr lang="en-US" sz="1600" dirty="0">
              <a:solidFill>
                <a:schemeClr val="bg2">
                  <a:lumMod val="10000"/>
                </a:schemeClr>
              </a:solidFill>
            </a:endParaRPr>
          </a:p>
          <a:p>
            <a:pPr marL="285750" indent="-285750">
              <a:buFont typeface="Arial" panose="020B0604020202020204" pitchFamily="34" charset="0"/>
              <a:buChar char="•"/>
            </a:pPr>
            <a:r>
              <a:rPr lang="en-US" sz="1600" b="1" u="sng" dirty="0">
                <a:solidFill>
                  <a:schemeClr val="bg2">
                    <a:lumMod val="10000"/>
                  </a:schemeClr>
                </a:solidFill>
              </a:rPr>
              <a:t>Chair</a:t>
            </a:r>
            <a:r>
              <a:rPr lang="en-US" sz="1600" dirty="0">
                <a:solidFill>
                  <a:schemeClr val="bg2">
                    <a:lumMod val="10000"/>
                  </a:schemeClr>
                </a:solidFill>
              </a:rPr>
              <a:t>:  If there are no (further) corrections, the minutes stand approved as distributed (corrected).</a:t>
            </a:r>
          </a:p>
          <a:p>
            <a:pPr marL="457200" lvl="1" indent="0">
              <a:buNone/>
            </a:pPr>
            <a:endParaRPr lang="en-US" sz="1600" dirty="0">
              <a:solidFill>
                <a:schemeClr val="bg2">
                  <a:lumMod val="10000"/>
                </a:schemeClr>
              </a:solidFill>
            </a:endParaRPr>
          </a:p>
        </p:txBody>
      </p:sp>
      <p:sp>
        <p:nvSpPr>
          <p:cNvPr id="9" name="TextBox 8">
            <a:extLst>
              <a:ext uri="{FF2B5EF4-FFF2-40B4-BE49-F238E27FC236}">
                <a16:creationId xmlns:a16="http://schemas.microsoft.com/office/drawing/2014/main" id="{C9680F9C-4FD1-458E-89FE-6B6B45F442DB}"/>
              </a:ext>
            </a:extLst>
          </p:cNvPr>
          <p:cNvSpPr txBox="1"/>
          <p:nvPr/>
        </p:nvSpPr>
        <p:spPr>
          <a:xfrm>
            <a:off x="2271013" y="4708852"/>
            <a:ext cx="3180679" cy="830997"/>
          </a:xfrm>
          <a:prstGeom prst="rect">
            <a:avLst/>
          </a:prstGeom>
          <a:noFill/>
        </p:spPr>
        <p:txBody>
          <a:bodyPr wrap="none" rtlCol="0">
            <a:spAutoFit/>
          </a:bodyPr>
          <a:lstStyle/>
          <a:p>
            <a:r>
              <a:rPr lang="en-US" sz="2400" dirty="0">
                <a:solidFill>
                  <a:srgbClr val="00B050"/>
                </a:solidFill>
              </a:rPr>
              <a:t>Approve</a:t>
            </a:r>
          </a:p>
          <a:p>
            <a:r>
              <a:rPr lang="en-US" sz="2400" dirty="0">
                <a:solidFill>
                  <a:srgbClr val="FF0000"/>
                </a:solidFill>
              </a:rPr>
              <a:t>Approve as Corrected</a:t>
            </a:r>
          </a:p>
        </p:txBody>
      </p:sp>
      <p:sp>
        <p:nvSpPr>
          <p:cNvPr id="10" name="TextBox 9">
            <a:extLst>
              <a:ext uri="{FF2B5EF4-FFF2-40B4-BE49-F238E27FC236}">
                <a16:creationId xmlns:a16="http://schemas.microsoft.com/office/drawing/2014/main" id="{882D5D13-F14A-41E2-BCF3-C12A65227164}"/>
              </a:ext>
            </a:extLst>
          </p:cNvPr>
          <p:cNvSpPr txBox="1"/>
          <p:nvPr/>
        </p:nvSpPr>
        <p:spPr>
          <a:xfrm>
            <a:off x="1777541" y="4833854"/>
            <a:ext cx="336884" cy="369332"/>
          </a:xfrm>
          <a:prstGeom prst="rect">
            <a:avLst/>
          </a:prstGeom>
          <a:noFill/>
          <a:ln w="28575">
            <a:solidFill>
              <a:srgbClr val="92D050"/>
            </a:solidFill>
          </a:ln>
        </p:spPr>
        <p:txBody>
          <a:bodyPr wrap="square" rtlCol="0">
            <a:spAutoFit/>
          </a:bodyPr>
          <a:lstStyle/>
          <a:p>
            <a:endParaRPr lang="en-US" b="1" dirty="0">
              <a:solidFill>
                <a:schemeClr val="bg2">
                  <a:lumMod val="10000"/>
                </a:schemeClr>
              </a:solidFill>
            </a:endParaRPr>
          </a:p>
        </p:txBody>
      </p:sp>
      <p:sp>
        <p:nvSpPr>
          <p:cNvPr id="11" name="TextBox 10">
            <a:extLst>
              <a:ext uri="{FF2B5EF4-FFF2-40B4-BE49-F238E27FC236}">
                <a16:creationId xmlns:a16="http://schemas.microsoft.com/office/drawing/2014/main" id="{1A5D829B-244F-415D-A2A3-0988FA9C0265}"/>
              </a:ext>
            </a:extLst>
          </p:cNvPr>
          <p:cNvSpPr txBox="1"/>
          <p:nvPr/>
        </p:nvSpPr>
        <p:spPr>
          <a:xfrm>
            <a:off x="1777541" y="5231452"/>
            <a:ext cx="336884" cy="288758"/>
          </a:xfrm>
          <a:prstGeom prst="rect">
            <a:avLst/>
          </a:prstGeom>
          <a:noFill/>
          <a:ln w="28575">
            <a:solidFill>
              <a:srgbClr val="FF0000"/>
            </a:solidFill>
          </a:ln>
        </p:spPr>
        <p:txBody>
          <a:bodyPr wrap="square" rtlCol="0">
            <a:spAutoFit/>
          </a:bodyPr>
          <a:lstStyle/>
          <a:p>
            <a:endParaRPr lang="en-US" dirty="0"/>
          </a:p>
        </p:txBody>
      </p:sp>
      <p:sp>
        <p:nvSpPr>
          <p:cNvPr id="12" name="TextBox 11">
            <a:extLst>
              <a:ext uri="{FF2B5EF4-FFF2-40B4-BE49-F238E27FC236}">
                <a16:creationId xmlns:a16="http://schemas.microsoft.com/office/drawing/2014/main" id="{0F482FFF-9226-480C-B419-48A7B7681B76}"/>
              </a:ext>
            </a:extLst>
          </p:cNvPr>
          <p:cNvSpPr txBox="1"/>
          <p:nvPr/>
        </p:nvSpPr>
        <p:spPr>
          <a:xfrm>
            <a:off x="609600" y="4580925"/>
            <a:ext cx="550524" cy="461665"/>
          </a:xfrm>
          <a:prstGeom prst="rect">
            <a:avLst/>
          </a:prstGeom>
          <a:noFill/>
        </p:spPr>
        <p:txBody>
          <a:bodyPr wrap="square" rtlCol="0">
            <a:spAutoFit/>
          </a:bodyPr>
          <a:lstStyle/>
          <a:p>
            <a:pPr marL="285750" indent="-285750">
              <a:buFont typeface="Wingdings" panose="05000000000000000000" pitchFamily="2" charset="2"/>
              <a:buChar char="ü"/>
            </a:pPr>
            <a:r>
              <a:rPr lang="en-US" sz="2400" b="1" dirty="0">
                <a:solidFill>
                  <a:schemeClr val="tx1">
                    <a:lumMod val="50000"/>
                  </a:schemeClr>
                </a:solidFill>
              </a:rPr>
              <a:t>?</a:t>
            </a:r>
          </a:p>
        </p:txBody>
      </p:sp>
    </p:spTree>
    <p:extLst>
      <p:ext uri="{BB962C8B-B14F-4D97-AF65-F5344CB8AC3E}">
        <p14:creationId xmlns:p14="http://schemas.microsoft.com/office/powerpoint/2010/main" val="389553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a:extLst>
              <a:ext uri="{FF2B5EF4-FFF2-40B4-BE49-F238E27FC236}">
                <a16:creationId xmlns:a16="http://schemas.microsoft.com/office/drawing/2014/main" id="{D4A49173-629F-4946-8082-96EFF446F640}"/>
              </a:ext>
            </a:extLst>
          </p:cNvPr>
          <p:cNvSpPr>
            <a:spLocks noGrp="1"/>
          </p:cNvSpPr>
          <p:nvPr>
            <p:ph type="sldNum" sz="quarter" idx="4"/>
          </p:nvPr>
        </p:nvSpPr>
        <p:spPr>
          <a:xfrm>
            <a:off x="4728589" y="6371823"/>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1" name="TextBox 10">
            <a:extLst>
              <a:ext uri="{FF2B5EF4-FFF2-40B4-BE49-F238E27FC236}">
                <a16:creationId xmlns:a16="http://schemas.microsoft.com/office/drawing/2014/main" id="{8B8D1B03-EF09-438F-9429-74C6D4FD62A4}"/>
              </a:ext>
            </a:extLst>
          </p:cNvPr>
          <p:cNvSpPr txBox="1"/>
          <p:nvPr/>
        </p:nvSpPr>
        <p:spPr>
          <a:xfrm>
            <a:off x="226106" y="4855004"/>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Kelly  Cullinane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Senior Director of Standards Development</a:t>
            </a: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12" name="TextBox 11">
            <a:extLst>
              <a:ext uri="{FF2B5EF4-FFF2-40B4-BE49-F238E27FC236}">
                <a16:creationId xmlns:a16="http://schemas.microsoft.com/office/drawing/2014/main" id="{2C15B552-1383-48EC-BBCD-FA71038B8F40}"/>
              </a:ext>
            </a:extLst>
          </p:cNvPr>
          <p:cNvSpPr txBox="1"/>
          <p:nvPr/>
        </p:nvSpPr>
        <p:spPr>
          <a:xfrm>
            <a:off x="609600" y="221658"/>
            <a:ext cx="286649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OASIS STAFF</a:t>
            </a:r>
          </a:p>
        </p:txBody>
      </p:sp>
      <p:sp>
        <p:nvSpPr>
          <p:cNvPr id="13" name="TextBox 12">
            <a:extLst>
              <a:ext uri="{FF2B5EF4-FFF2-40B4-BE49-F238E27FC236}">
                <a16:creationId xmlns:a16="http://schemas.microsoft.com/office/drawing/2014/main" id="{C9E9C809-D31B-4AE4-898D-E7E5E47CF88F}"/>
              </a:ext>
            </a:extLst>
          </p:cNvPr>
          <p:cNvSpPr txBox="1"/>
          <p:nvPr/>
        </p:nvSpPr>
        <p:spPr>
          <a:xfrm>
            <a:off x="5760670" y="1012671"/>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Cathie Mayo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Chief Financial Officer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4" name="TextBox 3">
            <a:extLst>
              <a:ext uri="{FF2B5EF4-FFF2-40B4-BE49-F238E27FC236}">
                <a16:creationId xmlns:a16="http://schemas.microsoft.com/office/drawing/2014/main" id="{04D2A25C-CB33-180D-3298-25383C30A0FE}"/>
              </a:ext>
            </a:extLst>
          </p:cNvPr>
          <p:cNvSpPr txBox="1"/>
          <p:nvPr/>
        </p:nvSpPr>
        <p:spPr>
          <a:xfrm>
            <a:off x="5776814" y="2926178"/>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Jane Harnad</a:t>
            </a:r>
            <a:r>
              <a:rPr lang="en-US" b="1" dirty="0">
                <a:solidFill>
                  <a:srgbClr val="8B8B8B">
                    <a:lumMod val="50000"/>
                  </a:srgbClr>
                </a:solidFill>
                <a:latin typeface="Arial"/>
              </a:rPr>
              <a:t>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a:t>
            </a:r>
            <a:r>
              <a:rPr lang="en-US" dirty="0">
                <a:solidFill>
                  <a:srgbClr val="8B8B8B">
                    <a:lumMod val="50000"/>
                  </a:srgbClr>
                </a:solidFill>
                <a:latin typeface="Arial"/>
              </a:rPr>
              <a:t>Head</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of Events</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14" name="TextBox 13">
            <a:extLst>
              <a:ext uri="{FF2B5EF4-FFF2-40B4-BE49-F238E27FC236}">
                <a16:creationId xmlns:a16="http://schemas.microsoft.com/office/drawing/2014/main" id="{80EEA256-85B6-D558-EA16-0F77625AD244}"/>
              </a:ext>
            </a:extLst>
          </p:cNvPr>
          <p:cNvSpPr txBox="1"/>
          <p:nvPr/>
        </p:nvSpPr>
        <p:spPr>
          <a:xfrm>
            <a:off x="5760670" y="4839685"/>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Holly Peterson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Business Development Manager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15" name="Picture 14">
            <a:extLst>
              <a:ext uri="{FF2B5EF4-FFF2-40B4-BE49-F238E27FC236}">
                <a16:creationId xmlns:a16="http://schemas.microsoft.com/office/drawing/2014/main" id="{07E7AB43-DEC3-9FD2-96A5-BF76F287FA52}"/>
              </a:ext>
            </a:extLst>
          </p:cNvPr>
          <p:cNvPicPr>
            <a:picLocks noChangeAspect="1"/>
          </p:cNvPicPr>
          <p:nvPr/>
        </p:nvPicPr>
        <p:blipFill>
          <a:blip r:embed="rId3"/>
          <a:stretch>
            <a:fillRect/>
          </a:stretch>
        </p:blipFill>
        <p:spPr>
          <a:xfrm>
            <a:off x="9534200" y="4481946"/>
            <a:ext cx="1622983" cy="1622983"/>
          </a:xfrm>
          <a:prstGeom prst="rect">
            <a:avLst/>
          </a:prstGeom>
        </p:spPr>
      </p:pic>
      <p:pic>
        <p:nvPicPr>
          <p:cNvPr id="16" name="Picture 15">
            <a:extLst>
              <a:ext uri="{FF2B5EF4-FFF2-40B4-BE49-F238E27FC236}">
                <a16:creationId xmlns:a16="http://schemas.microsoft.com/office/drawing/2014/main" id="{04E25F77-6DD4-1B4D-ED23-EE022C8D5800}"/>
              </a:ext>
            </a:extLst>
          </p:cNvPr>
          <p:cNvPicPr>
            <a:picLocks noChangeAspect="1"/>
          </p:cNvPicPr>
          <p:nvPr/>
        </p:nvPicPr>
        <p:blipFill>
          <a:blip r:embed="rId4"/>
          <a:stretch>
            <a:fillRect/>
          </a:stretch>
        </p:blipFill>
        <p:spPr>
          <a:xfrm>
            <a:off x="9534200" y="2412964"/>
            <a:ext cx="1622983" cy="1690607"/>
          </a:xfrm>
          <a:prstGeom prst="rect">
            <a:avLst/>
          </a:prstGeom>
        </p:spPr>
      </p:pic>
      <p:pic>
        <p:nvPicPr>
          <p:cNvPr id="17" name="Picture 16">
            <a:extLst>
              <a:ext uri="{FF2B5EF4-FFF2-40B4-BE49-F238E27FC236}">
                <a16:creationId xmlns:a16="http://schemas.microsoft.com/office/drawing/2014/main" id="{5EAFBF3F-335D-87E7-886F-2683BD5FE060}"/>
              </a:ext>
            </a:extLst>
          </p:cNvPr>
          <p:cNvPicPr>
            <a:picLocks noChangeAspect="1"/>
          </p:cNvPicPr>
          <p:nvPr/>
        </p:nvPicPr>
        <p:blipFill>
          <a:blip r:embed="rId5"/>
          <a:stretch>
            <a:fillRect/>
          </a:stretch>
        </p:blipFill>
        <p:spPr>
          <a:xfrm flipH="1">
            <a:off x="9518056" y="415573"/>
            <a:ext cx="1639127" cy="1701516"/>
          </a:xfrm>
          <a:prstGeom prst="rect">
            <a:avLst/>
          </a:prstGeom>
        </p:spPr>
      </p:pic>
      <p:pic>
        <p:nvPicPr>
          <p:cNvPr id="18" name="Picture 17">
            <a:extLst>
              <a:ext uri="{FF2B5EF4-FFF2-40B4-BE49-F238E27FC236}">
                <a16:creationId xmlns:a16="http://schemas.microsoft.com/office/drawing/2014/main" id="{1FB15024-2125-3F2D-314B-6C10D5CB8067}"/>
              </a:ext>
            </a:extLst>
          </p:cNvPr>
          <p:cNvPicPr>
            <a:picLocks noChangeAspect="1"/>
          </p:cNvPicPr>
          <p:nvPr/>
        </p:nvPicPr>
        <p:blipFill>
          <a:blip r:embed="rId6"/>
          <a:stretch>
            <a:fillRect/>
          </a:stretch>
        </p:blipFill>
        <p:spPr>
          <a:xfrm>
            <a:off x="3795780" y="4528821"/>
            <a:ext cx="1628509" cy="1628509"/>
          </a:xfrm>
          <a:prstGeom prst="rect">
            <a:avLst/>
          </a:prstGeom>
        </p:spPr>
      </p:pic>
      <p:sp>
        <p:nvSpPr>
          <p:cNvPr id="2" name="TextBox 1">
            <a:extLst>
              <a:ext uri="{FF2B5EF4-FFF2-40B4-BE49-F238E27FC236}">
                <a16:creationId xmlns:a16="http://schemas.microsoft.com/office/drawing/2014/main" id="{77DEEF3F-CD28-92CC-11D2-2EBA563D39F2}"/>
              </a:ext>
            </a:extLst>
          </p:cNvPr>
          <p:cNvSpPr txBox="1"/>
          <p:nvPr/>
        </p:nvSpPr>
        <p:spPr>
          <a:xfrm>
            <a:off x="237327" y="1073398"/>
            <a:ext cx="354166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just"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Mr. Ji</a:t>
            </a:r>
            <a:r>
              <a:rPr lang="en-US" b="1" dirty="0">
                <a:solidFill>
                  <a:srgbClr val="8B8B8B">
                    <a:lumMod val="50000"/>
                  </a:srgbClr>
                </a:solidFill>
                <a:latin typeface="Arial"/>
              </a:rPr>
              <a:t>m Cabral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Interim Executive Director</a:t>
            </a: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3" name="Picture 2">
            <a:extLst>
              <a:ext uri="{FF2B5EF4-FFF2-40B4-BE49-F238E27FC236}">
                <a16:creationId xmlns:a16="http://schemas.microsoft.com/office/drawing/2014/main" id="{CD5215B6-8F65-3772-2236-D3AF63B660C6}"/>
              </a:ext>
            </a:extLst>
          </p:cNvPr>
          <p:cNvPicPr>
            <a:picLocks noChangeAspect="1"/>
          </p:cNvPicPr>
          <p:nvPr/>
        </p:nvPicPr>
        <p:blipFill>
          <a:blip r:embed="rId7"/>
          <a:stretch>
            <a:fillRect/>
          </a:stretch>
        </p:blipFill>
        <p:spPr>
          <a:xfrm>
            <a:off x="3983492" y="447475"/>
            <a:ext cx="1622983" cy="1637711"/>
          </a:xfrm>
          <a:prstGeom prst="rect">
            <a:avLst/>
          </a:prstGeom>
        </p:spPr>
      </p:pic>
      <p:sp>
        <p:nvSpPr>
          <p:cNvPr id="5" name="TextBox 4">
            <a:extLst>
              <a:ext uri="{FF2B5EF4-FFF2-40B4-BE49-F238E27FC236}">
                <a16:creationId xmlns:a16="http://schemas.microsoft.com/office/drawing/2014/main" id="{229F34A5-6F22-5828-945C-6450A7F57583}"/>
              </a:ext>
            </a:extLst>
          </p:cNvPr>
          <p:cNvSpPr txBox="1"/>
          <p:nvPr/>
        </p:nvSpPr>
        <p:spPr>
          <a:xfrm>
            <a:off x="238426" y="2832727"/>
            <a:ext cx="3237664"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b="1" dirty="0">
                <a:solidFill>
                  <a:srgbClr val="8B8B8B">
                    <a:lumMod val="50000"/>
                  </a:srgbClr>
                </a:solidFill>
                <a:latin typeface="Arial"/>
              </a:rPr>
              <a:t>James Bryce Clark</a:t>
            </a: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General Counsel</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7" name="Picture 6" descr="A picture containing person, person, glasses, wearing&#10;&#10;Description automatically generated">
            <a:extLst>
              <a:ext uri="{FF2B5EF4-FFF2-40B4-BE49-F238E27FC236}">
                <a16:creationId xmlns:a16="http://schemas.microsoft.com/office/drawing/2014/main" id="{B69032F3-341E-199E-3CA8-91ADC0C842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3718553" y="2804949"/>
            <a:ext cx="1815798" cy="1205550"/>
          </a:xfrm>
          <a:prstGeom prst="rect">
            <a:avLst/>
          </a:prstGeom>
        </p:spPr>
      </p:pic>
    </p:spTree>
    <p:extLst>
      <p:ext uri="{BB962C8B-B14F-4D97-AF65-F5344CB8AC3E}">
        <p14:creationId xmlns:p14="http://schemas.microsoft.com/office/powerpoint/2010/main" val="646430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3334-7BCD-482F-A887-545CC2660A53}"/>
              </a:ext>
            </a:extLst>
          </p:cNvPr>
          <p:cNvSpPr>
            <a:spLocks noGrp="1"/>
          </p:cNvSpPr>
          <p:nvPr>
            <p:ph type="title"/>
          </p:nvPr>
        </p:nvSpPr>
        <p:spPr/>
        <p:txBody>
          <a:bodyPr/>
          <a:lstStyle/>
          <a:p>
            <a:r>
              <a:rPr lang="en-US" dirty="0"/>
              <a:t>CY 2024 Q3 Financials </a:t>
            </a:r>
          </a:p>
        </p:txBody>
      </p:sp>
      <p:sp>
        <p:nvSpPr>
          <p:cNvPr id="4" name="Slide Number Placeholder 3">
            <a:extLst>
              <a:ext uri="{FF2B5EF4-FFF2-40B4-BE49-F238E27FC236}">
                <a16:creationId xmlns:a16="http://schemas.microsoft.com/office/drawing/2014/main" id="{1458684B-7583-4229-8619-E4767AEF22B1}"/>
              </a:ext>
            </a:extLst>
          </p:cNvPr>
          <p:cNvSpPr>
            <a:spLocks noGrp="1"/>
          </p:cNvSpPr>
          <p:nvPr>
            <p:ph type="sldNum" sz="quarter" idx="4"/>
          </p:nvPr>
        </p:nvSpPr>
        <p:spPr/>
        <p:txBody>
          <a:bodyPr/>
          <a:lstStyle/>
          <a:p>
            <a:fld id="{6E6030FC-FB78-5E4D-92EA-5D9433591EA9}" type="slidenum">
              <a:rPr lang="en-US" smtClean="0"/>
              <a:pPr/>
              <a:t>16</a:t>
            </a:fld>
            <a:endParaRPr lang="en-US" dirty="0"/>
          </a:p>
        </p:txBody>
      </p:sp>
      <p:sp>
        <p:nvSpPr>
          <p:cNvPr id="6" name="TextBox 5">
            <a:extLst>
              <a:ext uri="{FF2B5EF4-FFF2-40B4-BE49-F238E27FC236}">
                <a16:creationId xmlns:a16="http://schemas.microsoft.com/office/drawing/2014/main" id="{B4A42F9E-CC41-4465-A632-9E2CAF6BC1FD}"/>
              </a:ext>
            </a:extLst>
          </p:cNvPr>
          <p:cNvSpPr txBox="1"/>
          <p:nvPr/>
        </p:nvSpPr>
        <p:spPr>
          <a:xfrm>
            <a:off x="452070" y="1696901"/>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R="0" lvl="0" algn="l" defTabSz="914400" rtl="0" eaLnBrk="1" fontAlgn="auto" latinLnBrk="0" hangingPunct="1">
              <a:lnSpc>
                <a:spcPct val="90000"/>
              </a:lnSpc>
              <a:spcBef>
                <a:spcPct val="0"/>
              </a:spcBef>
              <a:spcAft>
                <a:spcPts val="600"/>
              </a:spcAft>
              <a:buClrTx/>
              <a:buSzTx/>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Cathie Mayo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Chief Financial Officer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7" name="Picture 6" descr="A picture containing outdoor, tree, person&#10;&#10;Description automatically generated">
            <a:extLst>
              <a:ext uri="{FF2B5EF4-FFF2-40B4-BE49-F238E27FC236}">
                <a16:creationId xmlns:a16="http://schemas.microsoft.com/office/drawing/2014/main" id="{1F6A669F-74C6-40BA-A00D-A456175AD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2140" y="1710939"/>
            <a:ext cx="1668161" cy="1736404"/>
          </a:xfrm>
          <a:prstGeom prst="rect">
            <a:avLst/>
          </a:prstGeom>
        </p:spPr>
      </p:pic>
    </p:spTree>
    <p:extLst>
      <p:ext uri="{BB962C8B-B14F-4D97-AF65-F5344CB8AC3E}">
        <p14:creationId xmlns:p14="http://schemas.microsoft.com/office/powerpoint/2010/main" val="536425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3334-7BCD-482F-A887-545CC2660A53}"/>
              </a:ext>
            </a:extLst>
          </p:cNvPr>
          <p:cNvSpPr>
            <a:spLocks noGrp="1"/>
          </p:cNvSpPr>
          <p:nvPr>
            <p:ph type="title"/>
          </p:nvPr>
        </p:nvSpPr>
        <p:spPr/>
        <p:txBody>
          <a:bodyPr/>
          <a:lstStyle/>
          <a:p>
            <a:r>
              <a:rPr lang="en-US" dirty="0"/>
              <a:t>CY 2024 Q4 Financials </a:t>
            </a:r>
          </a:p>
        </p:txBody>
      </p:sp>
      <p:sp>
        <p:nvSpPr>
          <p:cNvPr id="4" name="Slide Number Placeholder 3">
            <a:extLst>
              <a:ext uri="{FF2B5EF4-FFF2-40B4-BE49-F238E27FC236}">
                <a16:creationId xmlns:a16="http://schemas.microsoft.com/office/drawing/2014/main" id="{1458684B-7583-4229-8619-E4767AEF22B1}"/>
              </a:ext>
            </a:extLst>
          </p:cNvPr>
          <p:cNvSpPr>
            <a:spLocks noGrp="1"/>
          </p:cNvSpPr>
          <p:nvPr>
            <p:ph type="sldNum" sz="quarter" idx="4"/>
          </p:nvPr>
        </p:nvSpPr>
        <p:spPr/>
        <p:txBody>
          <a:bodyPr/>
          <a:lstStyle/>
          <a:p>
            <a:fld id="{6E6030FC-FB78-5E4D-92EA-5D9433591EA9}" type="slidenum">
              <a:rPr lang="en-US" smtClean="0"/>
              <a:pPr/>
              <a:t>17</a:t>
            </a:fld>
            <a:endParaRPr lang="en-US" dirty="0"/>
          </a:p>
        </p:txBody>
      </p:sp>
    </p:spTree>
    <p:extLst>
      <p:ext uri="{BB962C8B-B14F-4D97-AF65-F5344CB8AC3E}">
        <p14:creationId xmlns:p14="http://schemas.microsoft.com/office/powerpoint/2010/main" val="61715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Bureau of Justice Statistics (@BJSgov) / X">
            <a:extLst>
              <a:ext uri="{FF2B5EF4-FFF2-40B4-BE49-F238E27FC236}">
                <a16:creationId xmlns:a16="http://schemas.microsoft.com/office/drawing/2014/main" id="{B8DF2026-5384-4A11-DB90-B4729F3AD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061" y="2902936"/>
            <a:ext cx="1399123" cy="131682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723CEA6-1216-46A3-8D21-1A7FFF634CB0}"/>
              </a:ext>
            </a:extLst>
          </p:cNvPr>
          <p:cNvSpPr>
            <a:spLocks noGrp="1"/>
          </p:cNvSpPr>
          <p:nvPr>
            <p:ph sz="quarter" idx="11"/>
          </p:nvPr>
        </p:nvSpPr>
        <p:spPr>
          <a:xfrm>
            <a:off x="538656" y="628864"/>
            <a:ext cx="2465533" cy="2590742"/>
          </a:xfrm>
        </p:spPr>
        <p:txBody>
          <a:bodyPr>
            <a:noAutofit/>
          </a:bodyPr>
          <a:lstStyle/>
          <a:p>
            <a:r>
              <a:rPr lang="en-US" sz="1600" b="1" dirty="0">
                <a:solidFill>
                  <a:schemeClr val="bg2">
                    <a:lumMod val="10000"/>
                  </a:schemeClr>
                </a:solidFill>
              </a:rPr>
              <a:t>Sponsors</a:t>
            </a:r>
          </a:p>
          <a:p>
            <a:pPr lvl="1"/>
            <a:r>
              <a:rPr lang="en-US" sz="1000" b="1" dirty="0">
                <a:solidFill>
                  <a:srgbClr val="FF0000"/>
                </a:solidFill>
              </a:rPr>
              <a:t>JS J6</a:t>
            </a:r>
          </a:p>
          <a:p>
            <a:pPr lvl="1"/>
            <a:r>
              <a:rPr lang="en-US" sz="1000" b="1" dirty="0">
                <a:solidFill>
                  <a:srgbClr val="FF0000"/>
                </a:solidFill>
              </a:rPr>
              <a:t>DHS S&amp;T</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1" i="0" u="none" strike="noStrike" kern="1200" cap="none" spc="0" normalizeH="0" baseline="0" noProof="0" dirty="0">
                <a:ln>
                  <a:noFill/>
                </a:ln>
                <a:solidFill>
                  <a:srgbClr val="FF0000"/>
                </a:solidFill>
                <a:effectLst/>
                <a:uLnTx/>
                <a:uFillTx/>
                <a:latin typeface="Arial"/>
                <a:ea typeface="+mn-ea"/>
                <a:cs typeface="+mn-cs"/>
              </a:rPr>
              <a:t>CJIS (FBI)</a:t>
            </a:r>
            <a:endParaRPr lang="en-US" sz="1000" b="1" dirty="0">
              <a:solidFill>
                <a:srgbClr val="FF0000"/>
              </a:solidFill>
            </a:endParaRPr>
          </a:p>
          <a:p>
            <a:pPr lvl="1"/>
            <a:r>
              <a:rPr lang="en-US" sz="1000" dirty="0">
                <a:solidFill>
                  <a:schemeClr val="bg2">
                    <a:lumMod val="10000"/>
                  </a:schemeClr>
                </a:solidFill>
              </a:rPr>
              <a:t>GTRI</a:t>
            </a:r>
          </a:p>
          <a:p>
            <a:pPr lvl="1"/>
            <a:r>
              <a:rPr kumimoji="0" lang="en-US" sz="1000" b="0" i="0" u="none" strike="noStrike" kern="1200" cap="none" spc="0" normalizeH="0" baseline="0" noProof="0" dirty="0">
                <a:ln>
                  <a:noFill/>
                </a:ln>
                <a:solidFill>
                  <a:schemeClr val="bg2">
                    <a:lumMod val="10000"/>
                  </a:schemeClr>
                </a:solidFill>
                <a:effectLst/>
                <a:uLnTx/>
                <a:uFillTx/>
                <a:latin typeface="Arial"/>
                <a:ea typeface="+mn-ea"/>
                <a:cs typeface="+mn-cs"/>
              </a:rPr>
              <a:t>Equivant</a:t>
            </a:r>
            <a:endParaRPr lang="en-US" sz="1000" dirty="0">
              <a:solidFill>
                <a:schemeClr val="bg2">
                  <a:lumMod val="10000"/>
                </a:schemeClr>
              </a:solidFill>
            </a:endParaRPr>
          </a:p>
          <a:p>
            <a:pPr lvl="1"/>
            <a:r>
              <a:rPr lang="en-US" sz="1000" dirty="0">
                <a:solidFill>
                  <a:schemeClr val="bg2">
                    <a:lumMod val="10000"/>
                  </a:schemeClr>
                </a:solidFill>
              </a:rPr>
              <a:t>NAJIS</a:t>
            </a:r>
          </a:p>
          <a:p>
            <a:pPr lvl="1"/>
            <a:r>
              <a:rPr lang="en-US" sz="1000" dirty="0">
                <a:solidFill>
                  <a:schemeClr val="bg2">
                    <a:lumMod val="10000"/>
                  </a:schemeClr>
                </a:solidFill>
              </a:rPr>
              <a:t>IJIS</a:t>
            </a:r>
          </a:p>
          <a:p>
            <a:pPr lvl="1"/>
            <a:r>
              <a:rPr lang="en-US" sz="1000" dirty="0">
                <a:solidFill>
                  <a:schemeClr val="bg2">
                    <a:lumMod val="10000"/>
                  </a:schemeClr>
                </a:solidFill>
              </a:rPr>
              <a:t>DOT</a:t>
            </a:r>
          </a:p>
          <a:p>
            <a:pPr lvl="1"/>
            <a:r>
              <a:rPr lang="en-US" sz="1000" dirty="0">
                <a:solidFill>
                  <a:schemeClr val="bg2">
                    <a:lumMod val="10000"/>
                  </a:schemeClr>
                </a:solidFill>
              </a:rPr>
              <a:t>ODGA (Virginia)</a:t>
            </a:r>
          </a:p>
          <a:p>
            <a:pPr lvl="1"/>
            <a:r>
              <a:rPr lang="en-US" sz="1000" dirty="0">
                <a:solidFill>
                  <a:schemeClr val="bg2">
                    <a:lumMod val="10000"/>
                  </a:schemeClr>
                </a:solidFill>
              </a:rPr>
              <a:t>BJS</a:t>
            </a:r>
          </a:p>
          <a:p>
            <a:pPr lvl="1"/>
            <a:r>
              <a:rPr lang="en-US" sz="1000" dirty="0">
                <a:solidFill>
                  <a:schemeClr val="bg2">
                    <a:lumMod val="10000"/>
                  </a:schemeClr>
                </a:solidFill>
              </a:rPr>
              <a:t>NIJ</a:t>
            </a:r>
          </a:p>
          <a:p>
            <a:pPr marL="457200" lvl="1" indent="0">
              <a:buNone/>
            </a:pPr>
            <a:endParaRPr lang="en-US" sz="1200" dirty="0">
              <a:solidFill>
                <a:schemeClr val="bg2">
                  <a:lumMod val="10000"/>
                </a:schemeClr>
              </a:solidFill>
            </a:endParaRPr>
          </a:p>
          <a:p>
            <a:pPr marL="457200" lvl="1" indent="0">
              <a:buNone/>
            </a:pPr>
            <a:endParaRPr lang="en-US" sz="1200" dirty="0">
              <a:solidFill>
                <a:schemeClr val="bg2">
                  <a:lumMod val="10000"/>
                </a:schemeClr>
              </a:solidFill>
            </a:endParaRPr>
          </a:p>
          <a:p>
            <a:pPr marL="457200" lvl="1" indent="0">
              <a:buNone/>
            </a:pPr>
            <a:endParaRPr lang="en-US" sz="1200" dirty="0">
              <a:solidFill>
                <a:schemeClr val="bg2">
                  <a:lumMod val="10000"/>
                </a:schemeClr>
              </a:solidFill>
            </a:endParaRPr>
          </a:p>
          <a:p>
            <a:pPr marL="457200" lvl="1" indent="0">
              <a:buNone/>
            </a:pPr>
            <a:endParaRPr lang="en-US" sz="1200" dirty="0">
              <a:solidFill>
                <a:schemeClr val="bg2">
                  <a:lumMod val="10000"/>
                </a:schemeClr>
              </a:solidFill>
            </a:endParaRPr>
          </a:p>
        </p:txBody>
      </p:sp>
      <p:sp>
        <p:nvSpPr>
          <p:cNvPr id="4" name="Slide Number Placeholder 3">
            <a:extLst>
              <a:ext uri="{FF2B5EF4-FFF2-40B4-BE49-F238E27FC236}">
                <a16:creationId xmlns:a16="http://schemas.microsoft.com/office/drawing/2014/main" id="{8688A2C6-0A54-4116-8F03-96F4AAB77BF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9" name="TextBox 18">
            <a:extLst>
              <a:ext uri="{FF2B5EF4-FFF2-40B4-BE49-F238E27FC236}">
                <a16:creationId xmlns:a16="http://schemas.microsoft.com/office/drawing/2014/main" id="{2D77DABB-8DA6-4F45-ADBD-A157DA65FA69}"/>
              </a:ext>
            </a:extLst>
          </p:cNvPr>
          <p:cNvSpPr txBox="1"/>
          <p:nvPr/>
        </p:nvSpPr>
        <p:spPr>
          <a:xfrm>
            <a:off x="6156895" y="1939467"/>
            <a:ext cx="7422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S&amp;T</a:t>
            </a:r>
          </a:p>
        </p:txBody>
      </p:sp>
      <p:sp>
        <p:nvSpPr>
          <p:cNvPr id="34" name="TextBox 33">
            <a:extLst>
              <a:ext uri="{FF2B5EF4-FFF2-40B4-BE49-F238E27FC236}">
                <a16:creationId xmlns:a16="http://schemas.microsoft.com/office/drawing/2014/main" id="{C595C805-7EF3-48AF-BE19-DB244AC8AEF5}"/>
              </a:ext>
            </a:extLst>
          </p:cNvPr>
          <p:cNvSpPr txBox="1"/>
          <p:nvPr/>
        </p:nvSpPr>
        <p:spPr>
          <a:xfrm>
            <a:off x="573879" y="59332"/>
            <a:ext cx="629371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NIEMOpen Current SPONSORS</a:t>
            </a:r>
          </a:p>
        </p:txBody>
      </p:sp>
      <p:sp>
        <p:nvSpPr>
          <p:cNvPr id="35" name="Content Placeholder 2">
            <a:extLst>
              <a:ext uri="{FF2B5EF4-FFF2-40B4-BE49-F238E27FC236}">
                <a16:creationId xmlns:a16="http://schemas.microsoft.com/office/drawing/2014/main" id="{B0D0F153-36E8-436C-A8FE-4114F8FB8075}"/>
              </a:ext>
            </a:extLst>
          </p:cNvPr>
          <p:cNvSpPr txBox="1">
            <a:spLocks/>
          </p:cNvSpPr>
          <p:nvPr/>
        </p:nvSpPr>
        <p:spPr>
          <a:xfrm>
            <a:off x="465459" y="4399150"/>
            <a:ext cx="2465533" cy="144219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In Discussions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Microsoft</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DHS OBIM</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DND, Canada</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DOJ</a:t>
            </a: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sp>
        <p:nvSpPr>
          <p:cNvPr id="36" name="Content Placeholder 2">
            <a:extLst>
              <a:ext uri="{FF2B5EF4-FFF2-40B4-BE49-F238E27FC236}">
                <a16:creationId xmlns:a16="http://schemas.microsoft.com/office/drawing/2014/main" id="{688EDADE-EFF7-41DE-8AC2-417D337F3805}"/>
              </a:ext>
            </a:extLst>
          </p:cNvPr>
          <p:cNvSpPr txBox="1">
            <a:spLocks/>
          </p:cNvSpPr>
          <p:nvPr/>
        </p:nvSpPr>
        <p:spPr>
          <a:xfrm>
            <a:off x="478788" y="5509912"/>
            <a:ext cx="2710489" cy="956127"/>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Expressed Interest</a:t>
            </a:r>
            <a:endPar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MITRE</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Ernst &amp; Young</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DISA</a:t>
            </a: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pic>
        <p:nvPicPr>
          <p:cNvPr id="10" name="Picture 9">
            <a:extLst>
              <a:ext uri="{FF2B5EF4-FFF2-40B4-BE49-F238E27FC236}">
                <a16:creationId xmlns:a16="http://schemas.microsoft.com/office/drawing/2014/main" id="{DCEB5EF0-7144-4C79-B491-16A8E2A32000}"/>
              </a:ext>
            </a:extLst>
          </p:cNvPr>
          <p:cNvPicPr>
            <a:picLocks noChangeAspect="1"/>
          </p:cNvPicPr>
          <p:nvPr/>
        </p:nvPicPr>
        <p:blipFill>
          <a:blip r:embed="rId4"/>
          <a:stretch>
            <a:fillRect/>
          </a:stretch>
        </p:blipFill>
        <p:spPr>
          <a:xfrm>
            <a:off x="3462779" y="5699133"/>
            <a:ext cx="1526599" cy="369090"/>
          </a:xfrm>
          <a:prstGeom prst="rect">
            <a:avLst/>
          </a:prstGeom>
        </p:spPr>
      </p:pic>
      <p:grpSp>
        <p:nvGrpSpPr>
          <p:cNvPr id="25" name="Group 24">
            <a:extLst>
              <a:ext uri="{FF2B5EF4-FFF2-40B4-BE49-F238E27FC236}">
                <a16:creationId xmlns:a16="http://schemas.microsoft.com/office/drawing/2014/main" id="{149524FE-E12A-4BBC-9DBF-A59F91445615}"/>
              </a:ext>
            </a:extLst>
          </p:cNvPr>
          <p:cNvGrpSpPr/>
          <p:nvPr/>
        </p:nvGrpSpPr>
        <p:grpSpPr>
          <a:xfrm>
            <a:off x="3261788" y="4440123"/>
            <a:ext cx="1973170" cy="975387"/>
            <a:chOff x="6180291" y="3026189"/>
            <a:chExt cx="1973170" cy="975387"/>
          </a:xfrm>
        </p:grpSpPr>
        <p:pic>
          <p:nvPicPr>
            <p:cNvPr id="12" name="Picture 11">
              <a:extLst>
                <a:ext uri="{FF2B5EF4-FFF2-40B4-BE49-F238E27FC236}">
                  <a16:creationId xmlns:a16="http://schemas.microsoft.com/office/drawing/2014/main" id="{EAC52ABA-C1A7-4925-959F-96186112A7AB}"/>
                </a:ext>
              </a:extLst>
            </p:cNvPr>
            <p:cNvPicPr>
              <a:picLocks noChangeAspect="1"/>
            </p:cNvPicPr>
            <p:nvPr/>
          </p:nvPicPr>
          <p:blipFill>
            <a:blip r:embed="rId5"/>
            <a:stretch>
              <a:fillRect/>
            </a:stretch>
          </p:blipFill>
          <p:spPr>
            <a:xfrm>
              <a:off x="6180291" y="3064581"/>
              <a:ext cx="1798689" cy="626972"/>
            </a:xfrm>
            <a:prstGeom prst="rect">
              <a:avLst/>
            </a:prstGeom>
          </p:spPr>
        </p:pic>
        <p:pic>
          <p:nvPicPr>
            <p:cNvPr id="13" name="Picture 12">
              <a:extLst>
                <a:ext uri="{FF2B5EF4-FFF2-40B4-BE49-F238E27FC236}">
                  <a16:creationId xmlns:a16="http://schemas.microsoft.com/office/drawing/2014/main" id="{A99C8E85-B840-4B85-9A1C-5677BE3D5173}"/>
                </a:ext>
              </a:extLst>
            </p:cNvPr>
            <p:cNvPicPr>
              <a:picLocks noChangeAspect="1"/>
            </p:cNvPicPr>
            <p:nvPr/>
          </p:nvPicPr>
          <p:blipFill>
            <a:blip r:embed="rId6"/>
            <a:stretch>
              <a:fillRect/>
            </a:stretch>
          </p:blipFill>
          <p:spPr>
            <a:xfrm>
              <a:off x="7296304" y="3089447"/>
              <a:ext cx="857157" cy="912129"/>
            </a:xfrm>
            <a:prstGeom prst="rect">
              <a:avLst/>
            </a:prstGeom>
            <a:ln>
              <a:noFill/>
            </a:ln>
            <a:effectLst>
              <a:softEdge rad="112500"/>
            </a:effectLst>
          </p:spPr>
        </p:pic>
        <p:sp>
          <p:nvSpPr>
            <p:cNvPr id="17" name="TextBox 16">
              <a:extLst>
                <a:ext uri="{FF2B5EF4-FFF2-40B4-BE49-F238E27FC236}">
                  <a16:creationId xmlns:a16="http://schemas.microsoft.com/office/drawing/2014/main" id="{EF33CEC7-0FE8-44F1-8E5D-477D57E92672}"/>
                </a:ext>
              </a:extLst>
            </p:cNvPr>
            <p:cNvSpPr txBox="1"/>
            <p:nvPr/>
          </p:nvSpPr>
          <p:spPr>
            <a:xfrm flipH="1">
              <a:off x="6194563" y="3026189"/>
              <a:ext cx="8548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DHS OBIM </a:t>
              </a:r>
            </a:p>
          </p:txBody>
        </p:sp>
      </p:grpSp>
      <p:pic>
        <p:nvPicPr>
          <p:cNvPr id="15" name="Picture 14" descr="A close up of a logo&#10;&#10;Description automatically generated with low confidence">
            <a:extLst>
              <a:ext uri="{FF2B5EF4-FFF2-40B4-BE49-F238E27FC236}">
                <a16:creationId xmlns:a16="http://schemas.microsoft.com/office/drawing/2014/main" id="{B0A20AB9-C032-49A5-97B0-7FF59B5567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8538" y="4495912"/>
            <a:ext cx="2262806" cy="523462"/>
          </a:xfrm>
          <a:prstGeom prst="rect">
            <a:avLst/>
          </a:prstGeom>
        </p:spPr>
      </p:pic>
      <p:pic>
        <p:nvPicPr>
          <p:cNvPr id="31" name="Picture 30">
            <a:extLst>
              <a:ext uri="{FF2B5EF4-FFF2-40B4-BE49-F238E27FC236}">
                <a16:creationId xmlns:a16="http://schemas.microsoft.com/office/drawing/2014/main" id="{D16C5561-C62E-4058-A857-D76C1F826886}"/>
              </a:ext>
            </a:extLst>
          </p:cNvPr>
          <p:cNvPicPr>
            <a:picLocks noChangeAspect="1"/>
          </p:cNvPicPr>
          <p:nvPr/>
        </p:nvPicPr>
        <p:blipFill>
          <a:blip r:embed="rId8"/>
          <a:stretch>
            <a:fillRect/>
          </a:stretch>
        </p:blipFill>
        <p:spPr>
          <a:xfrm>
            <a:off x="5900700" y="5275502"/>
            <a:ext cx="1047398" cy="956127"/>
          </a:xfrm>
          <a:prstGeom prst="rect">
            <a:avLst/>
          </a:prstGeom>
        </p:spPr>
      </p:pic>
      <p:sp>
        <p:nvSpPr>
          <p:cNvPr id="2" name="TextBox 1">
            <a:extLst>
              <a:ext uri="{FF2B5EF4-FFF2-40B4-BE49-F238E27FC236}">
                <a16:creationId xmlns:a16="http://schemas.microsoft.com/office/drawing/2014/main" id="{DA3D13B9-17F8-4BDE-BB09-C0BED79C2E38}"/>
              </a:ext>
            </a:extLst>
          </p:cNvPr>
          <p:cNvSpPr txBox="1"/>
          <p:nvPr/>
        </p:nvSpPr>
        <p:spPr>
          <a:xfrm>
            <a:off x="6284125" y="1429394"/>
            <a:ext cx="58381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S&amp;T</a:t>
            </a:r>
          </a:p>
        </p:txBody>
      </p:sp>
      <p:sp>
        <p:nvSpPr>
          <p:cNvPr id="14" name="TextBox 13">
            <a:extLst>
              <a:ext uri="{FF2B5EF4-FFF2-40B4-BE49-F238E27FC236}">
                <a16:creationId xmlns:a16="http://schemas.microsoft.com/office/drawing/2014/main" id="{2479892D-B264-4BF7-946A-F2CA0C005A93}"/>
              </a:ext>
            </a:extLst>
          </p:cNvPr>
          <p:cNvSpPr txBox="1"/>
          <p:nvPr/>
        </p:nvSpPr>
        <p:spPr>
          <a:xfrm flipH="1">
            <a:off x="7068881" y="143627"/>
            <a:ext cx="3669781" cy="461665"/>
          </a:xfrm>
          <a:prstGeom prst="rect">
            <a:avLst/>
          </a:prstGeom>
          <a:noFill/>
          <a:ln w="38100">
            <a:solidFill>
              <a:schemeClr val="tx2">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1F497D">
                    <a:lumMod val="60000"/>
                    <a:lumOff val="40000"/>
                  </a:srgbClr>
                </a:solidFill>
                <a:latin typeface="Arial"/>
              </a:rPr>
              <a:t>11</a:t>
            </a:r>
            <a:r>
              <a:rPr kumimoji="0" lang="en-US" sz="2400" b="1" i="0" u="none" strike="noStrike" kern="1200" cap="none" spc="0" normalizeH="0" baseline="0" noProof="0" dirty="0">
                <a:ln>
                  <a:noFill/>
                </a:ln>
                <a:solidFill>
                  <a:srgbClr val="1F497D">
                    <a:lumMod val="60000"/>
                    <a:lumOff val="40000"/>
                  </a:srgbClr>
                </a:solidFill>
                <a:effectLst/>
                <a:uLnTx/>
                <a:uFillTx/>
                <a:latin typeface="Arial"/>
                <a:ea typeface="+mn-ea"/>
                <a:cs typeface="+mn-cs"/>
              </a:rPr>
              <a:t> Sponsors, </a:t>
            </a:r>
            <a:r>
              <a:rPr kumimoji="0" lang="en-US" sz="2400" b="1" i="0" u="none" strike="noStrike" kern="1200" cap="none" spc="0" normalizeH="0" baseline="0" noProof="0" dirty="0">
                <a:ln>
                  <a:noFill/>
                </a:ln>
                <a:solidFill>
                  <a:srgbClr val="FF0000"/>
                </a:solidFill>
                <a:effectLst/>
                <a:uLnTx/>
                <a:uFillTx/>
                <a:latin typeface="Arial"/>
                <a:ea typeface="+mn-ea"/>
                <a:cs typeface="+mn-cs"/>
              </a:rPr>
              <a:t>3 Premier</a:t>
            </a:r>
          </a:p>
        </p:txBody>
      </p:sp>
      <p:pic>
        <p:nvPicPr>
          <p:cNvPr id="6" name="Picture 5">
            <a:extLst>
              <a:ext uri="{FF2B5EF4-FFF2-40B4-BE49-F238E27FC236}">
                <a16:creationId xmlns:a16="http://schemas.microsoft.com/office/drawing/2014/main" id="{EB193D8E-840E-422F-AEC0-57576406E3E9}"/>
              </a:ext>
            </a:extLst>
          </p:cNvPr>
          <p:cNvPicPr>
            <a:picLocks noChangeAspect="1"/>
          </p:cNvPicPr>
          <p:nvPr/>
        </p:nvPicPr>
        <p:blipFill>
          <a:blip r:embed="rId9"/>
          <a:stretch>
            <a:fillRect/>
          </a:stretch>
        </p:blipFill>
        <p:spPr>
          <a:xfrm>
            <a:off x="7267366" y="2402851"/>
            <a:ext cx="896899" cy="838571"/>
          </a:xfrm>
          <a:prstGeom prst="rect">
            <a:avLst/>
          </a:prstGeom>
        </p:spPr>
      </p:pic>
      <p:pic>
        <p:nvPicPr>
          <p:cNvPr id="8" name="Picture 7">
            <a:extLst>
              <a:ext uri="{FF2B5EF4-FFF2-40B4-BE49-F238E27FC236}">
                <a16:creationId xmlns:a16="http://schemas.microsoft.com/office/drawing/2014/main" id="{5A0D7C04-7CB3-4CBC-A8AE-EE8AD381F486}"/>
              </a:ext>
            </a:extLst>
          </p:cNvPr>
          <p:cNvPicPr>
            <a:picLocks noChangeAspect="1"/>
          </p:cNvPicPr>
          <p:nvPr/>
        </p:nvPicPr>
        <p:blipFill>
          <a:blip r:embed="rId10"/>
          <a:stretch>
            <a:fillRect/>
          </a:stretch>
        </p:blipFill>
        <p:spPr>
          <a:xfrm>
            <a:off x="9056445" y="1362777"/>
            <a:ext cx="2891293" cy="560260"/>
          </a:xfrm>
          <a:prstGeom prst="rect">
            <a:avLst/>
          </a:prstGeom>
        </p:spPr>
      </p:pic>
      <p:pic>
        <p:nvPicPr>
          <p:cNvPr id="9" name="Picture 8">
            <a:extLst>
              <a:ext uri="{FF2B5EF4-FFF2-40B4-BE49-F238E27FC236}">
                <a16:creationId xmlns:a16="http://schemas.microsoft.com/office/drawing/2014/main" id="{1B53FC82-F0B6-47D4-81DD-2FCF8A1C6727}"/>
              </a:ext>
            </a:extLst>
          </p:cNvPr>
          <p:cNvPicPr>
            <a:picLocks noChangeAspect="1"/>
          </p:cNvPicPr>
          <p:nvPr/>
        </p:nvPicPr>
        <p:blipFill>
          <a:blip r:embed="rId11"/>
          <a:stretch>
            <a:fillRect/>
          </a:stretch>
        </p:blipFill>
        <p:spPr>
          <a:xfrm>
            <a:off x="8006874" y="1263925"/>
            <a:ext cx="896898" cy="838570"/>
          </a:xfrm>
          <a:prstGeom prst="rect">
            <a:avLst/>
          </a:prstGeom>
        </p:spPr>
      </p:pic>
      <p:pic>
        <p:nvPicPr>
          <p:cNvPr id="5" name="Picture 4">
            <a:extLst>
              <a:ext uri="{FF2B5EF4-FFF2-40B4-BE49-F238E27FC236}">
                <a16:creationId xmlns:a16="http://schemas.microsoft.com/office/drawing/2014/main" id="{F088C8F8-1B21-4C7D-8F55-44501BD5D7E1}"/>
              </a:ext>
            </a:extLst>
          </p:cNvPr>
          <p:cNvPicPr>
            <a:picLocks noChangeAspect="1"/>
          </p:cNvPicPr>
          <p:nvPr/>
        </p:nvPicPr>
        <p:blipFill>
          <a:blip r:embed="rId12"/>
          <a:stretch>
            <a:fillRect/>
          </a:stretch>
        </p:blipFill>
        <p:spPr>
          <a:xfrm>
            <a:off x="2602206" y="961773"/>
            <a:ext cx="1051202" cy="1109040"/>
          </a:xfrm>
          <a:prstGeom prst="rect">
            <a:avLst/>
          </a:prstGeom>
        </p:spPr>
      </p:pic>
      <p:pic>
        <p:nvPicPr>
          <p:cNvPr id="26" name="Picture 25" descr="Logo&#10;&#10;Description automatically generated with low confidence">
            <a:extLst>
              <a:ext uri="{FF2B5EF4-FFF2-40B4-BE49-F238E27FC236}">
                <a16:creationId xmlns:a16="http://schemas.microsoft.com/office/drawing/2014/main" id="{321CD51E-E8B8-46F8-8468-1971EA9378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57387" y="2335525"/>
            <a:ext cx="2237804" cy="711278"/>
          </a:xfrm>
          <a:prstGeom prst="rect">
            <a:avLst/>
          </a:prstGeom>
        </p:spPr>
      </p:pic>
      <p:pic>
        <p:nvPicPr>
          <p:cNvPr id="24" name="Picture 23" descr="Logo&#10;&#10;Description automatically generated with medium confidence">
            <a:extLst>
              <a:ext uri="{FF2B5EF4-FFF2-40B4-BE49-F238E27FC236}">
                <a16:creationId xmlns:a16="http://schemas.microsoft.com/office/drawing/2014/main" id="{B2A6CAAE-39AB-4F1F-89BB-6B3CC576D89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29202" y="1172818"/>
            <a:ext cx="950637" cy="877201"/>
          </a:xfrm>
          <a:prstGeom prst="rect">
            <a:avLst/>
          </a:prstGeom>
        </p:spPr>
      </p:pic>
      <p:sp>
        <p:nvSpPr>
          <p:cNvPr id="16" name="TextBox 15">
            <a:extLst>
              <a:ext uri="{FF2B5EF4-FFF2-40B4-BE49-F238E27FC236}">
                <a16:creationId xmlns:a16="http://schemas.microsoft.com/office/drawing/2014/main" id="{B8CFF295-C063-45AA-B09B-EE97F8575294}"/>
              </a:ext>
            </a:extLst>
          </p:cNvPr>
          <p:cNvSpPr txBox="1"/>
          <p:nvPr/>
        </p:nvSpPr>
        <p:spPr>
          <a:xfrm>
            <a:off x="2704218" y="2064787"/>
            <a:ext cx="921806" cy="3013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p:txBody>
      </p:sp>
      <p:sp>
        <p:nvSpPr>
          <p:cNvPr id="37" name="TextBox 36">
            <a:extLst>
              <a:ext uri="{FF2B5EF4-FFF2-40B4-BE49-F238E27FC236}">
                <a16:creationId xmlns:a16="http://schemas.microsoft.com/office/drawing/2014/main" id="{7068970C-D4B9-4DA9-9A8E-712B99B6304C}"/>
              </a:ext>
            </a:extLst>
          </p:cNvPr>
          <p:cNvSpPr txBox="1"/>
          <p:nvPr/>
        </p:nvSpPr>
        <p:spPr>
          <a:xfrm>
            <a:off x="4366349" y="2042005"/>
            <a:ext cx="1004322" cy="3013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p:txBody>
      </p:sp>
      <p:sp>
        <p:nvSpPr>
          <p:cNvPr id="38" name="TextBox 37">
            <a:extLst>
              <a:ext uri="{FF2B5EF4-FFF2-40B4-BE49-F238E27FC236}">
                <a16:creationId xmlns:a16="http://schemas.microsoft.com/office/drawing/2014/main" id="{5E3BEAE9-C7C3-4562-891B-5DA32B1C760E}"/>
              </a:ext>
            </a:extLst>
          </p:cNvPr>
          <p:cNvSpPr txBox="1"/>
          <p:nvPr/>
        </p:nvSpPr>
        <p:spPr>
          <a:xfrm>
            <a:off x="6287209" y="2028419"/>
            <a:ext cx="921806" cy="3013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p:txBody>
      </p:sp>
      <p:cxnSp>
        <p:nvCxnSpPr>
          <p:cNvPr id="28" name="Straight Connector 27">
            <a:extLst>
              <a:ext uri="{FF2B5EF4-FFF2-40B4-BE49-F238E27FC236}">
                <a16:creationId xmlns:a16="http://schemas.microsoft.com/office/drawing/2014/main" id="{B6DD81AF-3FDC-42DB-87BF-C2D8DE862EA3}"/>
              </a:ext>
            </a:extLst>
          </p:cNvPr>
          <p:cNvCxnSpPr/>
          <p:nvPr/>
        </p:nvCxnSpPr>
        <p:spPr>
          <a:xfrm flipV="1">
            <a:off x="304811" y="4031522"/>
            <a:ext cx="11582378" cy="104006"/>
          </a:xfrm>
          <a:prstGeom prst="line">
            <a:avLst/>
          </a:prstGeom>
          <a:ln w="38100">
            <a:solidFill>
              <a:schemeClr val="bg2">
                <a:lumMod val="10000"/>
              </a:schemeClr>
            </a:solidFill>
          </a:ln>
        </p:spPr>
        <p:style>
          <a:lnRef idx="2">
            <a:schemeClr val="accent1"/>
          </a:lnRef>
          <a:fillRef idx="0">
            <a:schemeClr val="accent1"/>
          </a:fillRef>
          <a:effectRef idx="1">
            <a:schemeClr val="accent1"/>
          </a:effectRef>
          <a:fontRef idx="minor">
            <a:schemeClr val="tx1"/>
          </a:fontRef>
        </p:style>
      </p:cxnSp>
      <p:pic>
        <p:nvPicPr>
          <p:cNvPr id="33" name="Picture 32" descr="A picture containing diagram&#10;&#10;Description automatically generated">
            <a:extLst>
              <a:ext uri="{FF2B5EF4-FFF2-40B4-BE49-F238E27FC236}">
                <a16:creationId xmlns:a16="http://schemas.microsoft.com/office/drawing/2014/main" id="{1AFD9094-A29F-AC1B-EC8B-1E2A8576F0D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97748" y="5379758"/>
            <a:ext cx="1207167" cy="930559"/>
          </a:xfrm>
          <a:prstGeom prst="rect">
            <a:avLst/>
          </a:prstGeom>
        </p:spPr>
      </p:pic>
      <p:pic>
        <p:nvPicPr>
          <p:cNvPr id="1028" name="Picture 4" descr="media-exp1.licdn.com/dms/image/C560BAQEzrNTr7xg9xg...">
            <a:extLst>
              <a:ext uri="{FF2B5EF4-FFF2-40B4-BE49-F238E27FC236}">
                <a16:creationId xmlns:a16="http://schemas.microsoft.com/office/drawing/2014/main" id="{71660436-FF7E-1DA1-4042-D16E4D57A7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07042" y="4226425"/>
            <a:ext cx="1204987" cy="120498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2E286E0A-51D1-E52D-4643-FAA266C685A3}"/>
              </a:ext>
            </a:extLst>
          </p:cNvPr>
          <p:cNvSpPr txBox="1"/>
          <p:nvPr/>
        </p:nvSpPr>
        <p:spPr>
          <a:xfrm>
            <a:off x="5427477" y="5206629"/>
            <a:ext cx="211307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8B8B8B">
                    <a:lumMod val="50000"/>
                  </a:srgbClr>
                </a:solidFill>
                <a:effectLst/>
                <a:uLnTx/>
                <a:uFillTx/>
                <a:latin typeface="Arial"/>
                <a:ea typeface="+mn-ea"/>
                <a:cs typeface="+mn-cs"/>
              </a:rPr>
              <a:t>Department of National Defense</a:t>
            </a:r>
          </a:p>
        </p:txBody>
      </p:sp>
      <p:pic>
        <p:nvPicPr>
          <p:cNvPr id="44" name="Picture 43" descr="Logo&#10;&#10;Description automatically generated">
            <a:extLst>
              <a:ext uri="{FF2B5EF4-FFF2-40B4-BE49-F238E27FC236}">
                <a16:creationId xmlns:a16="http://schemas.microsoft.com/office/drawing/2014/main" id="{44FD20AE-1329-9C8E-4EDA-621924CFE31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47264" y="2461787"/>
            <a:ext cx="1391348" cy="779635"/>
          </a:xfrm>
          <a:prstGeom prst="rect">
            <a:avLst/>
          </a:prstGeom>
        </p:spPr>
      </p:pic>
      <p:pic>
        <p:nvPicPr>
          <p:cNvPr id="20" name="Picture 4">
            <a:extLst>
              <a:ext uri="{FF2B5EF4-FFF2-40B4-BE49-F238E27FC236}">
                <a16:creationId xmlns:a16="http://schemas.microsoft.com/office/drawing/2014/main" id="{9DCB6238-59D7-10E4-C5C0-1F10B09BB19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34921" y="3063501"/>
            <a:ext cx="1032445" cy="97171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7E290EED-563A-F7D1-BE58-40AD15E7A981}"/>
              </a:ext>
            </a:extLst>
          </p:cNvPr>
          <p:cNvPicPr>
            <a:picLocks noChangeAspect="1"/>
          </p:cNvPicPr>
          <p:nvPr/>
        </p:nvPicPr>
        <p:blipFill>
          <a:blip r:embed="rId19"/>
          <a:stretch>
            <a:fillRect/>
          </a:stretch>
        </p:blipFill>
        <p:spPr>
          <a:xfrm>
            <a:off x="10309803" y="4665736"/>
            <a:ext cx="1147536" cy="1151850"/>
          </a:xfrm>
          <a:prstGeom prst="rect">
            <a:avLst/>
          </a:prstGeom>
        </p:spPr>
      </p:pic>
      <p:sp>
        <p:nvSpPr>
          <p:cNvPr id="30" name="TextBox 29">
            <a:extLst>
              <a:ext uri="{FF2B5EF4-FFF2-40B4-BE49-F238E27FC236}">
                <a16:creationId xmlns:a16="http://schemas.microsoft.com/office/drawing/2014/main" id="{37E9EFAE-8792-A4FA-589C-4510165F972E}"/>
              </a:ext>
            </a:extLst>
          </p:cNvPr>
          <p:cNvSpPr txBox="1"/>
          <p:nvPr/>
        </p:nvSpPr>
        <p:spPr>
          <a:xfrm>
            <a:off x="9885581" y="5672939"/>
            <a:ext cx="2113079" cy="956127"/>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1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1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sz="1100" b="1" dirty="0">
                <a:solidFill>
                  <a:srgbClr val="8B8B8B">
                    <a:lumMod val="50000"/>
                  </a:srgbClr>
                </a:solidFill>
                <a:latin typeface="Arial"/>
              </a:rPr>
              <a:t>Holly Peterson </a:t>
            </a:r>
            <a:r>
              <a:rPr kumimoji="0" lang="en-US" sz="1100" b="0" i="0" u="none" strike="noStrike" kern="1200" cap="none" spc="0" normalizeH="0" baseline="0" noProof="0" dirty="0">
                <a:ln>
                  <a:noFill/>
                </a:ln>
                <a:solidFill>
                  <a:srgbClr val="8B8B8B">
                    <a:lumMod val="50000"/>
                  </a:srgbClr>
                </a:solidFill>
                <a:effectLst/>
                <a:uLnTx/>
                <a:uFillTx/>
                <a:latin typeface="Arial"/>
                <a:ea typeface="+mn-ea"/>
                <a:cs typeface="+mn-cs"/>
              </a:rPr>
              <a:t>– OASIS Business Development Manager</a:t>
            </a:r>
            <a:endParaRPr kumimoji="0" lang="en-US" sz="11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22" name="Picture 21" descr="Text&#10;&#10;Description automatically generated with low confidence">
            <a:extLst>
              <a:ext uri="{FF2B5EF4-FFF2-40B4-BE49-F238E27FC236}">
                <a16:creationId xmlns:a16="http://schemas.microsoft.com/office/drawing/2014/main" id="{EC56D18F-7BDB-CE72-8A3B-D63B8919906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15838" y="1052272"/>
            <a:ext cx="2188384" cy="926099"/>
          </a:xfrm>
          <a:prstGeom prst="rect">
            <a:avLst/>
          </a:prstGeom>
        </p:spPr>
      </p:pic>
      <p:pic>
        <p:nvPicPr>
          <p:cNvPr id="21" name="Picture 20" descr="Logo&#10;&#10;Description automatically generated">
            <a:extLst>
              <a:ext uri="{FF2B5EF4-FFF2-40B4-BE49-F238E27FC236}">
                <a16:creationId xmlns:a16="http://schemas.microsoft.com/office/drawing/2014/main" id="{7B24A408-88D4-34DD-50F4-37CA0DA4C40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35159" y="2439973"/>
            <a:ext cx="990865" cy="990865"/>
          </a:xfrm>
          <a:prstGeom prst="rect">
            <a:avLst/>
          </a:prstGeom>
        </p:spPr>
      </p:pic>
    </p:spTree>
    <p:extLst>
      <p:ext uri="{BB962C8B-B14F-4D97-AF65-F5344CB8AC3E}">
        <p14:creationId xmlns:p14="http://schemas.microsoft.com/office/powerpoint/2010/main" val="30903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E3E8DA-ECB5-42C1-972D-C10B1D43F066}"/>
              </a:ext>
            </a:extLst>
          </p:cNvPr>
          <p:cNvSpPr>
            <a:spLocks noGrp="1"/>
          </p:cNvSpPr>
          <p:nvPr>
            <p:ph type="sldNum" sz="quarter" idx="4"/>
          </p:nvPr>
        </p:nvSpPr>
        <p:spPr/>
        <p:txBody>
          <a:bodyPr/>
          <a:lstStyle/>
          <a:p>
            <a:fld id="{6E6030FC-FB78-5E4D-92EA-5D9433591EA9}" type="slidenum">
              <a:rPr lang="en-US" smtClean="0"/>
              <a:pPr/>
              <a:t>19</a:t>
            </a:fld>
            <a:endParaRPr lang="en-US" dirty="0"/>
          </a:p>
        </p:txBody>
      </p:sp>
      <p:sp>
        <p:nvSpPr>
          <p:cNvPr id="3" name="Content Placeholder 4">
            <a:extLst>
              <a:ext uri="{FF2B5EF4-FFF2-40B4-BE49-F238E27FC236}">
                <a16:creationId xmlns:a16="http://schemas.microsoft.com/office/drawing/2014/main" id="{7B080B12-BF2F-4693-81E4-61D0E83662D2}"/>
              </a:ext>
            </a:extLst>
          </p:cNvPr>
          <p:cNvSpPr txBox="1">
            <a:spLocks/>
          </p:cNvSpPr>
          <p:nvPr/>
        </p:nvSpPr>
        <p:spPr>
          <a:xfrm>
            <a:off x="653142" y="880400"/>
            <a:ext cx="3013693" cy="5346229"/>
          </a:xfrm>
          <a:prstGeom prst="rect">
            <a:avLst/>
          </a:prstGeom>
          <a:ln w="19050">
            <a:solidFill>
              <a:srgbClr val="92D050"/>
            </a:solidFill>
          </a:ln>
        </p:spPr>
        <p:txBody>
          <a:bodyPr>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b="1" u="sng" dirty="0">
                <a:solidFill>
                  <a:srgbClr val="00B050"/>
                </a:solidFill>
              </a:rPr>
              <a:t>Complete</a:t>
            </a:r>
          </a:p>
          <a:p>
            <a:pPr>
              <a:buFont typeface="Wingdings" panose="05000000000000000000" pitchFamily="2" charset="2"/>
              <a:buChar char="ü"/>
            </a:pPr>
            <a:r>
              <a:rPr lang="en-US" sz="1200" b="1" dirty="0">
                <a:solidFill>
                  <a:srgbClr val="00B050"/>
                </a:solidFill>
              </a:rPr>
              <a:t>Approve NIEMOpen NDR v6.0 Project Specification Draft  (PSD01)</a:t>
            </a:r>
          </a:p>
          <a:p>
            <a:pPr marL="0" indent="0">
              <a:buNone/>
            </a:pPr>
            <a:endParaRPr lang="en-US" sz="1200" b="1" dirty="0">
              <a:solidFill>
                <a:srgbClr val="00B050"/>
              </a:solidFill>
            </a:endParaRPr>
          </a:p>
          <a:p>
            <a:pPr>
              <a:buFont typeface="Wingdings" panose="05000000000000000000" pitchFamily="2" charset="2"/>
              <a:buChar char="ü"/>
            </a:pPr>
            <a:r>
              <a:rPr lang="en-US" sz="1200" dirty="0">
                <a:solidFill>
                  <a:srgbClr val="00B050"/>
                </a:solidFill>
              </a:rPr>
              <a:t>Submit NIEM Model v6.0 PS02 to PGB for approval and publication</a:t>
            </a: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b="1"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a:buFont typeface="Wingdings" panose="05000000000000000000" pitchFamily="2" charset="2"/>
              <a:buChar char="ü"/>
            </a:pPr>
            <a:endParaRPr lang="en-US" sz="1000" dirty="0">
              <a:solidFill>
                <a:srgbClr val="00B050"/>
              </a:solidFill>
            </a:endParaRPr>
          </a:p>
          <a:p>
            <a:pPr lvl="1"/>
            <a:endParaRPr lang="en-US" sz="1000" dirty="0"/>
          </a:p>
        </p:txBody>
      </p:sp>
      <p:pic>
        <p:nvPicPr>
          <p:cNvPr id="6" name="Picture 5">
            <a:extLst>
              <a:ext uri="{FF2B5EF4-FFF2-40B4-BE49-F238E27FC236}">
                <a16:creationId xmlns:a16="http://schemas.microsoft.com/office/drawing/2014/main" id="{63593BF2-80AF-43F3-ADB0-F58CA1BB1868}"/>
              </a:ext>
            </a:extLst>
          </p:cNvPr>
          <p:cNvPicPr>
            <a:picLocks noChangeAspect="1"/>
          </p:cNvPicPr>
          <p:nvPr/>
        </p:nvPicPr>
        <p:blipFill>
          <a:blip r:embed="rId3"/>
          <a:stretch>
            <a:fillRect/>
          </a:stretch>
        </p:blipFill>
        <p:spPr>
          <a:xfrm>
            <a:off x="9861453" y="144341"/>
            <a:ext cx="1896452" cy="565402"/>
          </a:xfrm>
          <a:prstGeom prst="rect">
            <a:avLst/>
          </a:prstGeom>
        </p:spPr>
      </p:pic>
      <p:sp>
        <p:nvSpPr>
          <p:cNvPr id="7" name="Title 3">
            <a:extLst>
              <a:ext uri="{FF2B5EF4-FFF2-40B4-BE49-F238E27FC236}">
                <a16:creationId xmlns:a16="http://schemas.microsoft.com/office/drawing/2014/main" id="{2D4F453F-79A9-4F3B-848D-A9CFE08EDE94}"/>
              </a:ext>
            </a:extLst>
          </p:cNvPr>
          <p:cNvSpPr txBox="1">
            <a:spLocks/>
          </p:cNvSpPr>
          <p:nvPr/>
        </p:nvSpPr>
        <p:spPr>
          <a:xfrm>
            <a:off x="427383" y="318770"/>
            <a:ext cx="7642429" cy="411480"/>
          </a:xfrm>
          <a:prstGeom prst="rect">
            <a:avLst/>
          </a:prstGeom>
        </p:spPr>
        <p:txBody>
          <a:bodyPr/>
          <a:lst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a:lstStyle>
          <a:p>
            <a:r>
              <a:rPr lang="en-US" dirty="0"/>
              <a:t>CY 2025 NIEMOpen planning</a:t>
            </a:r>
          </a:p>
        </p:txBody>
      </p:sp>
      <p:sp>
        <p:nvSpPr>
          <p:cNvPr id="9" name="Content Placeholder 5">
            <a:extLst>
              <a:ext uri="{FF2B5EF4-FFF2-40B4-BE49-F238E27FC236}">
                <a16:creationId xmlns:a16="http://schemas.microsoft.com/office/drawing/2014/main" id="{51C2AFD1-54C9-48E5-8872-D7B2C8B17C7F}"/>
              </a:ext>
            </a:extLst>
          </p:cNvPr>
          <p:cNvSpPr txBox="1">
            <a:spLocks/>
          </p:cNvSpPr>
          <p:nvPr/>
        </p:nvSpPr>
        <p:spPr>
          <a:xfrm>
            <a:off x="4491112" y="882404"/>
            <a:ext cx="3209776" cy="5346229"/>
          </a:xfrm>
          <a:prstGeom prst="rect">
            <a:avLst/>
          </a:prstGeom>
          <a:ln w="28575">
            <a:solidFill>
              <a:schemeClr val="accent6">
                <a:lumMod val="75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200" u="sng" dirty="0">
                <a:solidFill>
                  <a:schemeClr val="accent1">
                    <a:lumMod val="75000"/>
                  </a:schemeClr>
                </a:solidFill>
                <a:cs typeface="+mn-cs"/>
              </a:rPr>
              <a:t>Planned/ In Progress 2025</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Submit NIEMOpen NDR v6.0 PSD01 as</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Approve NIEM Model v6.0 PS02 as PS</a:t>
            </a:r>
          </a:p>
          <a:p>
            <a:pPr defTabSz="685800">
              <a:spcBef>
                <a:spcPts val="450"/>
              </a:spcBef>
              <a:spcAft>
                <a:spcPts val="0"/>
              </a:spcAft>
              <a:buFont typeface="Arial" panose="020B0604020202020204" pitchFamily="34" charset="0"/>
              <a:buChar char="•"/>
              <a:defRPr/>
            </a:pPr>
            <a:r>
              <a:rPr lang="en-US" sz="1200" b="1" dirty="0">
                <a:solidFill>
                  <a:schemeClr val="accent1">
                    <a:lumMod val="75000"/>
                  </a:schemeClr>
                </a:solidFill>
                <a:highlight>
                  <a:srgbClr val="FFFF00"/>
                </a:highlight>
              </a:rPr>
              <a:t>Submit NIEM Model </a:t>
            </a:r>
            <a:r>
              <a:rPr lang="en-US" sz="1200" dirty="0">
                <a:solidFill>
                  <a:schemeClr val="accent1">
                    <a:lumMod val="75000"/>
                  </a:schemeClr>
                </a:solidFill>
                <a:highlight>
                  <a:srgbClr val="FFFF00"/>
                </a:highlight>
              </a:rPr>
              <a:t>v</a:t>
            </a:r>
            <a:r>
              <a:rPr lang="en-US" sz="1200" b="1" dirty="0">
                <a:solidFill>
                  <a:schemeClr val="accent1">
                    <a:lumMod val="75000"/>
                  </a:schemeClr>
                </a:solidFill>
                <a:highlight>
                  <a:srgbClr val="FFFF00"/>
                </a:highlight>
              </a:rPr>
              <a:t>6.0 PS02 as an OS</a:t>
            </a:r>
          </a:p>
          <a:p>
            <a:pPr lvl="1" defTabSz="685800">
              <a:spcBef>
                <a:spcPts val="450"/>
              </a:spcBef>
              <a:spcAft>
                <a:spcPts val="0"/>
              </a:spcAft>
              <a:buFont typeface="Arial" panose="020B0604020202020204" pitchFamily="34" charset="0"/>
              <a:buChar char="—"/>
              <a:defRPr/>
            </a:pPr>
            <a:r>
              <a:rPr lang="en-US" sz="1200" b="1" dirty="0">
                <a:solidFill>
                  <a:schemeClr val="accent1">
                    <a:lumMod val="75000"/>
                  </a:schemeClr>
                </a:solidFill>
              </a:rPr>
              <a:t>Solicit 3 statements of use</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Start Model v6.1</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Update Training Materials to reflect Model Version 6.0 Updates</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Update/integrate LearnPress LMS w/Model Version 6.0</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Complete transfer of github.io files to NIEMOpen</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Recruit 3 new Premier Sponsors</a:t>
            </a:r>
          </a:p>
          <a:p>
            <a:pPr defTabSz="685800">
              <a:spcBef>
                <a:spcPts val="450"/>
              </a:spcBef>
              <a:spcAft>
                <a:spcPts val="450"/>
              </a:spcAft>
              <a:buFont typeface="Arial" panose="020B0604020202020204" pitchFamily="34" charset="0"/>
              <a:buChar char="•"/>
              <a:defRPr/>
            </a:pPr>
            <a:r>
              <a:rPr lang="en-US" sz="1200" dirty="0">
                <a:solidFill>
                  <a:schemeClr val="accent1">
                    <a:lumMod val="75000"/>
                  </a:schemeClr>
                </a:solidFill>
              </a:rPr>
              <a:t>Plan 2025 Symposium/Summit</a:t>
            </a:r>
          </a:p>
          <a:p>
            <a:pPr marL="0" indent="0" defTabSz="685800">
              <a:spcBef>
                <a:spcPts val="450"/>
              </a:spcBef>
              <a:spcAft>
                <a:spcPts val="450"/>
              </a:spcAft>
              <a:buNone/>
              <a:defRPr/>
            </a:pPr>
            <a:endParaRPr lang="en-US" sz="1000" dirty="0">
              <a:solidFill>
                <a:schemeClr val="accent1">
                  <a:lumMod val="75000"/>
                </a:schemeClr>
              </a:solidFill>
            </a:endParaRPr>
          </a:p>
        </p:txBody>
      </p:sp>
      <p:sp>
        <p:nvSpPr>
          <p:cNvPr id="10" name="Content Placeholder 5">
            <a:extLst>
              <a:ext uri="{FF2B5EF4-FFF2-40B4-BE49-F238E27FC236}">
                <a16:creationId xmlns:a16="http://schemas.microsoft.com/office/drawing/2014/main" id="{5490B590-4D13-4D79-A301-E93E2947510C}"/>
              </a:ext>
            </a:extLst>
          </p:cNvPr>
          <p:cNvSpPr txBox="1">
            <a:spLocks/>
          </p:cNvSpPr>
          <p:nvPr/>
        </p:nvSpPr>
        <p:spPr>
          <a:xfrm>
            <a:off x="8457098" y="881341"/>
            <a:ext cx="3013693" cy="5345288"/>
          </a:xfrm>
          <a:prstGeom prst="rect">
            <a:avLst/>
          </a:prstGeom>
          <a:ln w="28575">
            <a:solidFill>
              <a:schemeClr val="accent4">
                <a:lumMod val="75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200" u="sng" dirty="0">
                <a:solidFill>
                  <a:schemeClr val="accent4">
                    <a:lumMod val="75000"/>
                  </a:schemeClr>
                </a:solidFill>
                <a:cs typeface="+mn-cs"/>
              </a:rPr>
              <a:t>Recurring/On-Going</a:t>
            </a:r>
          </a:p>
          <a:p>
            <a:pPr defTabSz="685800">
              <a:spcBef>
                <a:spcPts val="450"/>
              </a:spcBef>
              <a:spcAft>
                <a:spcPts val="450"/>
              </a:spcAft>
              <a:buFont typeface="Wingdings" panose="05000000000000000000" pitchFamily="2" charset="2"/>
              <a:buChar char="Ø"/>
              <a:defRPr/>
            </a:pPr>
            <a:r>
              <a:rPr lang="en-US" sz="1200" dirty="0">
                <a:solidFill>
                  <a:schemeClr val="accent4">
                    <a:lumMod val="75000"/>
                  </a:schemeClr>
                </a:solidFill>
                <a:latin typeface="Arial" panose="020B0604020202020204"/>
              </a:rPr>
              <a:t>Identify Potential Sponsors/Conduct Outreach</a:t>
            </a:r>
          </a:p>
          <a:p>
            <a:pPr defTabSz="685800">
              <a:spcBef>
                <a:spcPts val="450"/>
              </a:spcBef>
              <a:spcAft>
                <a:spcPts val="450"/>
              </a:spcAft>
              <a:buFont typeface="Wingdings" panose="05000000000000000000" pitchFamily="2" charset="2"/>
              <a:buChar char="Ø"/>
              <a:defRPr/>
            </a:pPr>
            <a:r>
              <a:rPr lang="en-US" sz="1200" dirty="0">
                <a:solidFill>
                  <a:schemeClr val="accent4">
                    <a:lumMod val="75000"/>
                  </a:schemeClr>
                </a:solidFill>
                <a:latin typeface="Arial" panose="020B0604020202020204"/>
              </a:rPr>
              <a:t>Conduct Synch w/ OASIS Staff as needed</a:t>
            </a:r>
          </a:p>
          <a:p>
            <a:pPr defTabSz="685800">
              <a:spcBef>
                <a:spcPts val="450"/>
              </a:spcBef>
              <a:spcAft>
                <a:spcPts val="450"/>
              </a:spcAft>
              <a:buFont typeface="Wingdings" panose="05000000000000000000" pitchFamily="2" charset="2"/>
              <a:buChar char="Ø"/>
              <a:defRPr/>
            </a:pPr>
            <a:r>
              <a:rPr lang="en-US" sz="1200" dirty="0">
                <a:solidFill>
                  <a:schemeClr val="accent4">
                    <a:lumMod val="75000"/>
                  </a:schemeClr>
                </a:solidFill>
                <a:latin typeface="Arial" panose="020B0604020202020204"/>
              </a:rPr>
              <a:t>Obtain Contributor License Agreements</a:t>
            </a:r>
          </a:p>
          <a:p>
            <a:pPr marL="0" indent="0" defTabSz="685800">
              <a:spcBef>
                <a:spcPts val="450"/>
              </a:spcBef>
              <a:spcAft>
                <a:spcPts val="450"/>
              </a:spcAft>
              <a:buNone/>
              <a:defRPr/>
            </a:pPr>
            <a:endParaRPr lang="en-US" sz="1000" b="0" dirty="0">
              <a:latin typeface="Arial" panose="020B0604020202020204"/>
            </a:endParaRPr>
          </a:p>
          <a:p>
            <a:pPr marL="0" indent="0" defTabSz="685800">
              <a:spcBef>
                <a:spcPts val="450"/>
              </a:spcBef>
              <a:spcAft>
                <a:spcPts val="450"/>
              </a:spcAft>
              <a:buNone/>
              <a:defRPr/>
            </a:pPr>
            <a:endParaRPr lang="en-US" sz="1000" dirty="0">
              <a:latin typeface="Arial" panose="020B0604020202020204"/>
            </a:endParaRPr>
          </a:p>
        </p:txBody>
      </p:sp>
    </p:spTree>
    <p:extLst>
      <p:ext uri="{BB962C8B-B14F-4D97-AF65-F5344CB8AC3E}">
        <p14:creationId xmlns:p14="http://schemas.microsoft.com/office/powerpoint/2010/main" val="4028439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AC622-2E6B-4212-8733-735B3B91905E}"/>
              </a:ext>
            </a:extLst>
          </p:cNvPr>
          <p:cNvSpPr>
            <a:spLocks noGrp="1"/>
          </p:cNvSpPr>
          <p:nvPr>
            <p:ph type="title"/>
          </p:nvPr>
        </p:nvSpPr>
        <p:spPr/>
        <p:txBody>
          <a:bodyPr/>
          <a:lstStyle/>
          <a:p>
            <a:r>
              <a:rPr lang="en-US" dirty="0"/>
              <a:t>Call to order</a:t>
            </a:r>
          </a:p>
        </p:txBody>
      </p:sp>
      <p:sp>
        <p:nvSpPr>
          <p:cNvPr id="5" name="Slide Number Placeholder 4">
            <a:extLst>
              <a:ext uri="{FF2B5EF4-FFF2-40B4-BE49-F238E27FC236}">
                <a16:creationId xmlns:a16="http://schemas.microsoft.com/office/drawing/2014/main" id="{015A858F-59F1-41A7-8CD1-013C195524D2}"/>
              </a:ext>
            </a:extLst>
          </p:cNvPr>
          <p:cNvSpPr>
            <a:spLocks noGrp="1"/>
          </p:cNvSpPr>
          <p:nvPr>
            <p:ph type="sldNum" sz="quarter" idx="4"/>
          </p:nvPr>
        </p:nvSpPr>
        <p:spPr/>
        <p:txBody>
          <a:bodyPr/>
          <a:lstStyle/>
          <a:p>
            <a:fld id="{6E6030FC-FB78-5E4D-92EA-5D9433591EA9}" type="slidenum">
              <a:rPr lang="en-US" smtClean="0"/>
              <a:pPr/>
              <a:t>2</a:t>
            </a:fld>
            <a:endParaRPr lang="en-US" dirty="0"/>
          </a:p>
        </p:txBody>
      </p:sp>
      <p:sp>
        <p:nvSpPr>
          <p:cNvPr id="6" name="Content Placeholder 5">
            <a:extLst>
              <a:ext uri="{FF2B5EF4-FFF2-40B4-BE49-F238E27FC236}">
                <a16:creationId xmlns:a16="http://schemas.microsoft.com/office/drawing/2014/main" id="{FC7FC8D9-2DF9-462C-8386-EAA37BB7A827}"/>
              </a:ext>
            </a:extLst>
          </p:cNvPr>
          <p:cNvSpPr txBox="1">
            <a:spLocks noGrp="1"/>
          </p:cNvSpPr>
          <p:nvPr>
            <p:ph sz="half" idx="2"/>
          </p:nvPr>
        </p:nvSpPr>
        <p:spPr>
          <a:xfrm flipH="1">
            <a:off x="766187" y="1199633"/>
            <a:ext cx="10178037" cy="95410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2">
                    <a:lumMod val="10000"/>
                  </a:schemeClr>
                </a:solidFill>
              </a:rPr>
              <a:t>Called to order the regular virtual meeting of the NIEMOpen Project Governing Board at 2 PM, 30 January 2025.</a:t>
            </a:r>
          </a:p>
        </p:txBody>
      </p:sp>
    </p:spTree>
    <p:extLst>
      <p:ext uri="{BB962C8B-B14F-4D97-AF65-F5344CB8AC3E}">
        <p14:creationId xmlns:p14="http://schemas.microsoft.com/office/powerpoint/2010/main" val="2583771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p:txBody>
          <a:bodyPr/>
          <a:lstStyle/>
          <a:p>
            <a:r>
              <a:rPr lang="en-US" dirty="0"/>
              <a:t>BREAK</a:t>
            </a:r>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fld id="{6E6030FC-FB78-5E4D-92EA-5D9433591EA9}" type="slidenum">
              <a:rPr lang="en-US" smtClean="0"/>
              <a:pPr/>
              <a:t>20</a:t>
            </a:fld>
            <a:endParaRPr lang="en-US" dirty="0"/>
          </a:p>
        </p:txBody>
      </p:sp>
      <p:pic>
        <p:nvPicPr>
          <p:cNvPr id="6" name="Picture 5" descr="A picture containing icon&#10;&#10;Description automatically generated">
            <a:extLst>
              <a:ext uri="{FF2B5EF4-FFF2-40B4-BE49-F238E27FC236}">
                <a16:creationId xmlns:a16="http://schemas.microsoft.com/office/drawing/2014/main" id="{7D492BD4-7451-4228-8B09-50F22656E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6884" y="1694895"/>
            <a:ext cx="3468210" cy="3468210"/>
          </a:xfrm>
          <a:prstGeom prst="rect">
            <a:avLst/>
          </a:prstGeom>
        </p:spPr>
      </p:pic>
    </p:spTree>
    <p:extLst>
      <p:ext uri="{BB962C8B-B14F-4D97-AF65-F5344CB8AC3E}">
        <p14:creationId xmlns:p14="http://schemas.microsoft.com/office/powerpoint/2010/main" val="3378948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p:txBody>
          <a:bodyPr/>
          <a:lstStyle/>
          <a:p>
            <a:r>
              <a:rPr lang="en-US" dirty="0"/>
              <a:t>PGB Topics for Consideration &amp; Vote</a:t>
            </a:r>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fld id="{6E6030FC-FB78-5E4D-92EA-5D9433591EA9}" type="slidenum">
              <a:rPr lang="en-US" smtClean="0"/>
              <a:pPr/>
              <a:t>21</a:t>
            </a:fld>
            <a:endParaRPr lang="en-US" dirty="0"/>
          </a:p>
        </p:txBody>
      </p:sp>
      <p:sp>
        <p:nvSpPr>
          <p:cNvPr id="6" name="Text Placeholder 5">
            <a:extLst>
              <a:ext uri="{FF2B5EF4-FFF2-40B4-BE49-F238E27FC236}">
                <a16:creationId xmlns:a16="http://schemas.microsoft.com/office/drawing/2014/main" id="{1FDA802A-840E-8F43-D996-1A370BDC3BD9}"/>
              </a:ext>
            </a:extLst>
          </p:cNvPr>
          <p:cNvSpPr>
            <a:spLocks noGrp="1"/>
          </p:cNvSpPr>
          <p:nvPr>
            <p:ph type="body" sz="quarter" idx="13"/>
          </p:nvPr>
        </p:nvSpPr>
        <p:spPr>
          <a:xfrm>
            <a:off x="609600" y="1200150"/>
            <a:ext cx="11079192" cy="4986338"/>
          </a:xfrm>
        </p:spPr>
        <p:txBody>
          <a:bodyPr>
            <a:normAutofit fontScale="92500" lnSpcReduction="20000"/>
          </a:bodyPr>
          <a:lstStyle/>
          <a:p>
            <a:pPr marL="0" marR="0" lvl="0" indent="0" fontAlgn="auto">
              <a:spcAft>
                <a:spcPts val="0"/>
              </a:spcAft>
              <a:buSzTx/>
              <a:buNone/>
              <a:tabLst/>
              <a:defRPr/>
            </a:pPr>
            <a:r>
              <a:rPr lang="en-US" sz="3600" b="1" dirty="0">
                <a:solidFill>
                  <a:schemeClr val="bg2">
                    <a:lumMod val="10000"/>
                  </a:schemeClr>
                </a:solidFill>
              </a:rPr>
              <a:t>Motions</a:t>
            </a:r>
            <a:endParaRPr lang="en-US" sz="2600" b="1" dirty="0">
              <a:solidFill>
                <a:schemeClr val="bg2">
                  <a:lumMod val="10000"/>
                </a:schemeClr>
              </a:solidFill>
            </a:endParaRPr>
          </a:p>
          <a:p>
            <a:pPr marL="514350" marR="0" lvl="0" indent="-514350" fontAlgn="auto">
              <a:spcAft>
                <a:spcPts val="0"/>
              </a:spcAft>
              <a:buSzTx/>
              <a:buAutoNum type="arabicPeriod"/>
              <a:tabLst/>
              <a:defRPr/>
            </a:pPr>
            <a:r>
              <a:rPr lang="en-US" sz="2600" dirty="0"/>
              <a:t>Motion to Approve CY 2025 (Q 2 &amp; 4) Revised PGB Meeting dates</a:t>
            </a:r>
          </a:p>
          <a:p>
            <a:pPr marL="514350" marR="0" lvl="0" indent="-514350" fontAlgn="auto">
              <a:spcAft>
                <a:spcPts val="0"/>
              </a:spcAft>
              <a:buSzTx/>
              <a:buAutoNum type="arabicPeriod"/>
              <a:tabLst/>
              <a:defRPr/>
            </a:pPr>
            <a:r>
              <a:rPr lang="en-US" sz="2600" dirty="0"/>
              <a:t>A proposal of intent to proceed with: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600" dirty="0"/>
          </a:p>
          <a:p>
            <a:pPr marL="571500" lvl="1" indent="-171450" defTabSz="914400">
              <a:spcBef>
                <a:spcPts val="0"/>
              </a:spcBef>
              <a:buClrTx/>
              <a:defRPr/>
            </a:pPr>
            <a:r>
              <a:rPr lang="en-US" sz="2600" dirty="0"/>
              <a:t>Advancing NDR v6.0 PSD01 to PS, &amp;</a:t>
            </a:r>
          </a:p>
          <a:p>
            <a:pPr marL="571500" lvl="1" indent="-171450" defTabSz="914400">
              <a:spcBef>
                <a:spcPts val="0"/>
              </a:spcBef>
              <a:buClrTx/>
              <a:defRPr/>
            </a:pPr>
            <a:r>
              <a:rPr lang="en-US" sz="2600" dirty="0"/>
              <a:t>Upon approval of NIEM Model v6.0 PS02 proceed to advance to OS</a:t>
            </a:r>
          </a:p>
          <a:p>
            <a:pPr marL="0" marR="0" lvl="0" indent="0" fontAlgn="auto">
              <a:spcAft>
                <a:spcPts val="0"/>
              </a:spcAft>
              <a:buSzTx/>
              <a:buNone/>
              <a:tabLst/>
              <a:defRPr/>
            </a:pPr>
            <a:endParaRPr lang="en-US" sz="3600" b="1" dirty="0">
              <a:solidFill>
                <a:schemeClr val="bg2">
                  <a:lumMod val="10000"/>
                </a:schemeClr>
              </a:solidFill>
            </a:endParaRPr>
          </a:p>
          <a:p>
            <a:pPr marL="0" marR="0" lvl="0" indent="0" fontAlgn="auto">
              <a:spcAft>
                <a:spcPts val="0"/>
              </a:spcAft>
              <a:buSzTx/>
              <a:buNone/>
              <a:tabLst/>
              <a:defRPr/>
            </a:pPr>
            <a:r>
              <a:rPr lang="en-US" sz="3600" b="1" dirty="0">
                <a:solidFill>
                  <a:schemeClr val="bg2">
                    <a:lumMod val="10000"/>
                  </a:schemeClr>
                </a:solidFill>
              </a:rPr>
              <a:t>TSC Co-Chair Discussion</a:t>
            </a:r>
          </a:p>
          <a:p>
            <a:pPr marL="57150" marR="0" lvl="0" indent="0" fontAlgn="auto">
              <a:spcAft>
                <a:spcPts val="0"/>
              </a:spcAft>
              <a:buClr>
                <a:srgbClr val="1F497D"/>
              </a:buClr>
              <a:buSzTx/>
              <a:buNone/>
              <a:tabLst/>
              <a:defRPr/>
            </a:pPr>
            <a:r>
              <a:rPr kumimoji="0" lang="en-US" sz="3600" b="1" i="0" u="none" strike="noStrike" kern="1200" cap="none" spc="0" normalizeH="0" baseline="0" noProof="0" dirty="0">
                <a:ln>
                  <a:noFill/>
                </a:ln>
                <a:solidFill>
                  <a:schemeClr val="bg2">
                    <a:lumMod val="10000"/>
                  </a:schemeClr>
                </a:solidFill>
                <a:effectLst/>
                <a:uLnTx/>
                <a:uFillTx/>
                <a:ea typeface="+mn-ea"/>
                <a:cs typeface="+mn-cs"/>
              </a:rPr>
              <a:t>Updates</a:t>
            </a:r>
          </a:p>
          <a:p>
            <a:pPr marL="400050">
              <a:buClr>
                <a:srgbClr val="1F497D"/>
              </a:buClr>
              <a:defRPr/>
            </a:pPr>
            <a:r>
              <a:rPr lang="en-US" sz="2400" dirty="0">
                <a:solidFill>
                  <a:schemeClr val="bg2">
                    <a:lumMod val="10000"/>
                  </a:schemeClr>
                </a:solidFill>
              </a:rPr>
              <a:t>NTAC Update – </a:t>
            </a:r>
            <a:r>
              <a:rPr lang="en-US" dirty="0">
                <a:solidFill>
                  <a:schemeClr val="bg2">
                    <a:lumMod val="10000"/>
                  </a:schemeClr>
                </a:solidFill>
              </a:rPr>
              <a:t>Scott Renner</a:t>
            </a:r>
            <a:endParaRPr lang="en-US" sz="2400" dirty="0">
              <a:solidFill>
                <a:schemeClr val="bg2">
                  <a:lumMod val="10000"/>
                </a:schemeClr>
              </a:solidFill>
            </a:endParaRPr>
          </a:p>
          <a:p>
            <a:pPr marL="400050">
              <a:buClr>
                <a:srgbClr val="1F497D"/>
              </a:buClr>
              <a:defRPr/>
            </a:pPr>
            <a:r>
              <a:rPr lang="en-US" sz="2400" dirty="0">
                <a:solidFill>
                  <a:schemeClr val="bg2">
                    <a:lumMod val="10000"/>
                  </a:schemeClr>
                </a:solidFill>
              </a:rPr>
              <a:t>NBAC Update – </a:t>
            </a:r>
            <a:r>
              <a:rPr lang="en-US" dirty="0">
                <a:solidFill>
                  <a:schemeClr val="bg2">
                    <a:lumMod val="10000"/>
                  </a:schemeClr>
                </a:solidFill>
              </a:rPr>
              <a:t>Thomas Krul</a:t>
            </a:r>
            <a:r>
              <a:rPr lang="en-US" sz="2400" dirty="0">
                <a:solidFill>
                  <a:schemeClr val="bg2">
                    <a:lumMod val="10000"/>
                  </a:schemeClr>
                </a:solidFill>
              </a:rPr>
              <a:t> </a:t>
            </a:r>
          </a:p>
          <a:p>
            <a:pPr marL="400050">
              <a:buClr>
                <a:srgbClr val="1F497D"/>
              </a:buClr>
              <a:defRPr/>
            </a:pPr>
            <a:r>
              <a:rPr lang="en-US" sz="2400" dirty="0">
                <a:solidFill>
                  <a:schemeClr val="bg2">
                    <a:lumMod val="10000"/>
                  </a:schemeClr>
                </a:solidFill>
              </a:rPr>
              <a:t>NMO Update – Darcy Staley/Katherine Escobar</a:t>
            </a:r>
          </a:p>
          <a:p>
            <a:pPr marL="0" indent="0">
              <a:buNone/>
            </a:pPr>
            <a:endParaRPr lang="en-US" dirty="0"/>
          </a:p>
        </p:txBody>
      </p:sp>
    </p:spTree>
    <p:extLst>
      <p:ext uri="{BB962C8B-B14F-4D97-AF65-F5344CB8AC3E}">
        <p14:creationId xmlns:p14="http://schemas.microsoft.com/office/powerpoint/2010/main" val="3465486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2E4D-37A5-4D6A-9478-96057393945C}"/>
              </a:ext>
            </a:extLst>
          </p:cNvPr>
          <p:cNvSpPr>
            <a:spLocks noGrp="1"/>
          </p:cNvSpPr>
          <p:nvPr>
            <p:ph type="title"/>
          </p:nvPr>
        </p:nvSpPr>
        <p:spPr>
          <a:xfrm>
            <a:off x="609600" y="240701"/>
            <a:ext cx="10972800" cy="1083170"/>
          </a:xfrm>
        </p:spPr>
        <p:txBody>
          <a:bodyPr>
            <a:normAutofit/>
          </a:bodyPr>
          <a:lstStyle/>
          <a:p>
            <a:r>
              <a:rPr lang="en-US" dirty="0"/>
              <a:t>Motion to Approve CY 2025 (Q 2 &amp; 4) Revised PGB Meeting dates</a:t>
            </a:r>
          </a:p>
        </p:txBody>
      </p:sp>
      <p:sp>
        <p:nvSpPr>
          <p:cNvPr id="4" name="Slide Number Placeholder 3">
            <a:extLst>
              <a:ext uri="{FF2B5EF4-FFF2-40B4-BE49-F238E27FC236}">
                <a16:creationId xmlns:a16="http://schemas.microsoft.com/office/drawing/2014/main" id="{232F9F86-FA15-41A5-B9B9-43428562A1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CDBE064F-7427-4BCA-9E66-CC500B588838}"/>
              </a:ext>
            </a:extLst>
          </p:cNvPr>
          <p:cNvSpPr txBox="1">
            <a:spLocks/>
          </p:cNvSpPr>
          <p:nvPr/>
        </p:nvSpPr>
        <p:spPr>
          <a:xfrm flipH="1">
            <a:off x="318316" y="1323871"/>
            <a:ext cx="5329187" cy="3096232"/>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A proposal to approve </a:t>
            </a:r>
            <a:r>
              <a:rPr lang="en-US" sz="1600" dirty="0">
                <a:solidFill>
                  <a:srgbClr val="EEECE1">
                    <a:lumMod val="10000"/>
                  </a:srgbClr>
                </a:solidFill>
                <a:latin typeface="Arial"/>
              </a:rPr>
              <a:t>changing</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CY 2025 Q 2 &amp; Q4 PGB Meeting Dates </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from 24 April 2025 to 29 May 2025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and </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from </a:t>
            </a:r>
            <a:r>
              <a:rPr lang="en-US" sz="1600" b="1" dirty="0">
                <a:solidFill>
                  <a:srgbClr val="EEECE1">
                    <a:lumMod val="10000"/>
                  </a:srgbClr>
                </a:solidFill>
                <a:latin typeface="Arial"/>
              </a:rPr>
              <a:t>28 October 2025 to 13 November 2025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was submitted as a readahead to PGB Voting Members. Reason for change, chair unavailable during original dates.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Maker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(NMO-Beth Smalley)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I motion that the following PGB Meeting Dates be accepted for the CY 2025:</a:t>
            </a:r>
            <a:endParaRPr kumimoji="0" lang="en-US" sz="1200" b="0" i="0" u="none" strike="noStrike" kern="1200" cap="none" spc="0" normalizeH="0" baseline="0" noProof="0" dirty="0">
              <a:ln>
                <a:noFill/>
              </a:ln>
              <a:solidFill>
                <a:srgbClr val="334052"/>
              </a:solidFill>
              <a:effectLst/>
              <a:uLnTx/>
              <a:uFillTx/>
              <a:latin typeface="Arial"/>
              <a:ea typeface="+mn-ea"/>
              <a:cs typeface="+mn-cs"/>
            </a:endParaRPr>
          </a:p>
          <a:p>
            <a:pPr marL="2857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endParaRP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291D2442-F680-4AF9-9E89-4D5698655E18}"/>
              </a:ext>
            </a:extLst>
          </p:cNvPr>
          <p:cNvCxnSpPr>
            <a:cxnSpLocks/>
          </p:cNvCxnSpPr>
          <p:nvPr/>
        </p:nvCxnSpPr>
        <p:spPr>
          <a:xfrm>
            <a:off x="5883007" y="1052059"/>
            <a:ext cx="84656" cy="5047952"/>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524B51F-2EFD-EFCF-C824-094AEBC00EFB}"/>
              </a:ext>
            </a:extLst>
          </p:cNvPr>
          <p:cNvSpPr txBox="1"/>
          <p:nvPr/>
        </p:nvSpPr>
        <p:spPr>
          <a:xfrm flipH="1">
            <a:off x="6224339" y="1323871"/>
            <a:ext cx="5566118" cy="17666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rPr>
              <a:t>SECOND?</a:t>
            </a:r>
          </a:p>
          <a:p>
            <a:pPr marL="285750" marR="0" lvl="1"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(Debate) Do any of the members have comments on the proposal?</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Conducts a Simple Majority Vote </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Announces Vote</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51B97E47-D76A-90B7-38AB-B5E99026C484}"/>
              </a:ext>
            </a:extLst>
          </p:cNvPr>
          <p:cNvGrpSpPr/>
          <p:nvPr/>
        </p:nvGrpSpPr>
        <p:grpSpPr>
          <a:xfrm>
            <a:off x="8801355" y="2826936"/>
            <a:ext cx="3197160" cy="1498198"/>
            <a:chOff x="7368753" y="1052059"/>
            <a:chExt cx="3156574" cy="1848648"/>
          </a:xfrm>
        </p:grpSpPr>
        <p:sp>
          <p:nvSpPr>
            <p:cNvPr id="6" name="TextBox 5">
              <a:extLst>
                <a:ext uri="{FF2B5EF4-FFF2-40B4-BE49-F238E27FC236}">
                  <a16:creationId xmlns:a16="http://schemas.microsoft.com/office/drawing/2014/main" id="{371C890A-65A7-46B8-049E-3D7EF459C873}"/>
                </a:ext>
              </a:extLst>
            </p:cNvPr>
            <p:cNvSpPr txBox="1"/>
            <p:nvPr/>
          </p:nvSpPr>
          <p:spPr>
            <a:xfrm>
              <a:off x="7368753" y="1052059"/>
              <a:ext cx="3156574" cy="1848648"/>
            </a:xfrm>
            <a:prstGeom prst="rect">
              <a:avLst/>
            </a:prstGeom>
            <a:solidFill>
              <a:schemeClr val="bg1">
                <a:lumMod val="95000"/>
              </a:schemeClr>
            </a:solidFill>
            <a:ln w="38100">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 name="TextBox 8">
              <a:extLst>
                <a:ext uri="{FF2B5EF4-FFF2-40B4-BE49-F238E27FC236}">
                  <a16:creationId xmlns:a16="http://schemas.microsoft.com/office/drawing/2014/main" id="{F2AC35E7-61D6-3C9A-4323-EA0F8031E774}"/>
                </a:ext>
              </a:extLst>
            </p:cNvPr>
            <p:cNvSpPr txBox="1"/>
            <p:nvPr/>
          </p:nvSpPr>
          <p:spPr>
            <a:xfrm flipH="1">
              <a:off x="7518857" y="1052059"/>
              <a:ext cx="12944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8B8B8B">
                      <a:lumMod val="50000"/>
                    </a:srgbClr>
                  </a:solidFill>
                  <a:effectLst/>
                  <a:uLnTx/>
                  <a:uFillTx/>
                  <a:latin typeface="Arial"/>
                  <a:ea typeface="+mn-ea"/>
                  <a:cs typeface="+mn-cs"/>
                </a:rPr>
                <a:t>Resolution</a:t>
              </a:r>
            </a:p>
          </p:txBody>
        </p:sp>
        <p:sp>
          <p:nvSpPr>
            <p:cNvPr id="12" name="Rectangle 11">
              <a:extLst>
                <a:ext uri="{FF2B5EF4-FFF2-40B4-BE49-F238E27FC236}">
                  <a16:creationId xmlns:a16="http://schemas.microsoft.com/office/drawing/2014/main" id="{8DABB0D7-E39D-5D70-F9FC-0CAF0D518D9D}"/>
                </a:ext>
              </a:extLst>
            </p:cNvPr>
            <p:cNvSpPr/>
            <p:nvPr/>
          </p:nvSpPr>
          <p:spPr bwMode="auto">
            <a:xfrm>
              <a:off x="7633293" y="1493957"/>
              <a:ext cx="311285" cy="266340"/>
            </a:xfrm>
            <a:prstGeom prst="rect">
              <a:avLst/>
            </a:prstGeom>
            <a:noFill/>
            <a:ln w="28575">
              <a:solidFill>
                <a:srgbClr val="00B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3" name="Rectangle 12">
              <a:extLst>
                <a:ext uri="{FF2B5EF4-FFF2-40B4-BE49-F238E27FC236}">
                  <a16:creationId xmlns:a16="http://schemas.microsoft.com/office/drawing/2014/main" id="{93E045C8-45B9-1FCE-C4B7-F09308D91547}"/>
                </a:ext>
              </a:extLst>
            </p:cNvPr>
            <p:cNvSpPr/>
            <p:nvPr/>
          </p:nvSpPr>
          <p:spPr bwMode="auto">
            <a:xfrm>
              <a:off x="7633293" y="1937601"/>
              <a:ext cx="311285" cy="266340"/>
            </a:xfrm>
            <a:prstGeom prst="rect">
              <a:avLst/>
            </a:prstGeom>
            <a:noFill/>
            <a:ln w="28575">
              <a:solidFill>
                <a:schemeClr val="bg2">
                  <a:lumMod val="1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4" name="Rectangle 13">
              <a:extLst>
                <a:ext uri="{FF2B5EF4-FFF2-40B4-BE49-F238E27FC236}">
                  <a16:creationId xmlns:a16="http://schemas.microsoft.com/office/drawing/2014/main" id="{3EF7F649-1F8C-ABE0-2F0E-0590077DAD53}"/>
                </a:ext>
              </a:extLst>
            </p:cNvPr>
            <p:cNvSpPr/>
            <p:nvPr/>
          </p:nvSpPr>
          <p:spPr bwMode="auto">
            <a:xfrm>
              <a:off x="7633292" y="2469669"/>
              <a:ext cx="311285" cy="266340"/>
            </a:xfrm>
            <a:prstGeom prst="rect">
              <a:avLst/>
            </a:prstGeom>
            <a:noFill/>
            <a:ln w="28575">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5" name="TextBox 14">
              <a:extLst>
                <a:ext uri="{FF2B5EF4-FFF2-40B4-BE49-F238E27FC236}">
                  <a16:creationId xmlns:a16="http://schemas.microsoft.com/office/drawing/2014/main" id="{0CDB2D0E-A323-5CA6-F67E-C33654F22624}"/>
                </a:ext>
              </a:extLst>
            </p:cNvPr>
            <p:cNvSpPr txBox="1"/>
            <p:nvPr/>
          </p:nvSpPr>
          <p:spPr>
            <a:xfrm>
              <a:off x="8054502" y="1435311"/>
              <a:ext cx="10505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rial"/>
                  <a:ea typeface="+mn-ea"/>
                  <a:cs typeface="+mn-cs"/>
                </a:rPr>
                <a:t>Approve</a:t>
              </a:r>
            </a:p>
          </p:txBody>
        </p:sp>
        <p:sp>
          <p:nvSpPr>
            <p:cNvPr id="16" name="TextBox 15">
              <a:extLst>
                <a:ext uri="{FF2B5EF4-FFF2-40B4-BE49-F238E27FC236}">
                  <a16:creationId xmlns:a16="http://schemas.microsoft.com/office/drawing/2014/main" id="{39122D93-09F7-EFA4-C4FB-B3065DD1BBBD}"/>
                </a:ext>
              </a:extLst>
            </p:cNvPr>
            <p:cNvSpPr txBox="1"/>
            <p:nvPr/>
          </p:nvSpPr>
          <p:spPr>
            <a:xfrm>
              <a:off x="8054502" y="1879388"/>
              <a:ext cx="23391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Approve w/Comment</a:t>
              </a:r>
            </a:p>
          </p:txBody>
        </p:sp>
        <p:sp>
          <p:nvSpPr>
            <p:cNvPr id="17" name="TextBox 16">
              <a:extLst>
                <a:ext uri="{FF2B5EF4-FFF2-40B4-BE49-F238E27FC236}">
                  <a16:creationId xmlns:a16="http://schemas.microsoft.com/office/drawing/2014/main" id="{2B89E0CC-F75F-5D8A-7AA5-7816F8B68EFD}"/>
                </a:ext>
              </a:extLst>
            </p:cNvPr>
            <p:cNvSpPr txBox="1"/>
            <p:nvPr/>
          </p:nvSpPr>
          <p:spPr>
            <a:xfrm>
              <a:off x="8054502" y="2437982"/>
              <a:ext cx="1474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Table/Reject</a:t>
              </a:r>
            </a:p>
          </p:txBody>
        </p:sp>
        <p:sp>
          <p:nvSpPr>
            <p:cNvPr id="18" name="TextBox 17">
              <a:extLst>
                <a:ext uri="{FF2B5EF4-FFF2-40B4-BE49-F238E27FC236}">
                  <a16:creationId xmlns:a16="http://schemas.microsoft.com/office/drawing/2014/main" id="{D1A513C3-23B7-F93D-77CC-028F52B29C77}"/>
                </a:ext>
              </a:extLst>
            </p:cNvPr>
            <p:cNvSpPr txBox="1"/>
            <p:nvPr/>
          </p:nvSpPr>
          <p:spPr>
            <a:xfrm>
              <a:off x="7608272" y="1372393"/>
              <a:ext cx="361323" cy="645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grpSp>
      <p:graphicFrame>
        <p:nvGraphicFramePr>
          <p:cNvPr id="19" name="Table 19">
            <a:extLst>
              <a:ext uri="{FF2B5EF4-FFF2-40B4-BE49-F238E27FC236}">
                <a16:creationId xmlns:a16="http://schemas.microsoft.com/office/drawing/2014/main" id="{FAF594E5-480F-C9F5-6AE3-2E440816A72C}"/>
              </a:ext>
            </a:extLst>
          </p:cNvPr>
          <p:cNvGraphicFramePr>
            <a:graphicFrameLocks noGrp="1"/>
          </p:cNvGraphicFramePr>
          <p:nvPr>
            <p:extLst>
              <p:ext uri="{D42A27DB-BD31-4B8C-83A1-F6EECF244321}">
                <p14:modId xmlns:p14="http://schemas.microsoft.com/office/powerpoint/2010/main" val="1757460144"/>
              </p:ext>
            </p:extLst>
          </p:nvPr>
        </p:nvGraphicFramePr>
        <p:xfrm>
          <a:off x="391237" y="4325134"/>
          <a:ext cx="5183344" cy="1097280"/>
        </p:xfrm>
        <a:graphic>
          <a:graphicData uri="http://schemas.openxmlformats.org/drawingml/2006/table">
            <a:tbl>
              <a:tblPr firstRow="1" bandRow="1">
                <a:tableStyleId>{5C22544A-7EE6-4342-B048-85BDC9FD1C3A}</a:tableStyleId>
              </a:tblPr>
              <a:tblGrid>
                <a:gridCol w="1295836">
                  <a:extLst>
                    <a:ext uri="{9D8B030D-6E8A-4147-A177-3AD203B41FA5}">
                      <a16:colId xmlns:a16="http://schemas.microsoft.com/office/drawing/2014/main" val="4128013111"/>
                    </a:ext>
                  </a:extLst>
                </a:gridCol>
                <a:gridCol w="1295836">
                  <a:extLst>
                    <a:ext uri="{9D8B030D-6E8A-4147-A177-3AD203B41FA5}">
                      <a16:colId xmlns:a16="http://schemas.microsoft.com/office/drawing/2014/main" val="1833137990"/>
                    </a:ext>
                  </a:extLst>
                </a:gridCol>
                <a:gridCol w="1295836">
                  <a:extLst>
                    <a:ext uri="{9D8B030D-6E8A-4147-A177-3AD203B41FA5}">
                      <a16:colId xmlns:a16="http://schemas.microsoft.com/office/drawing/2014/main" val="3272687838"/>
                    </a:ext>
                  </a:extLst>
                </a:gridCol>
                <a:gridCol w="1295836">
                  <a:extLst>
                    <a:ext uri="{9D8B030D-6E8A-4147-A177-3AD203B41FA5}">
                      <a16:colId xmlns:a16="http://schemas.microsoft.com/office/drawing/2014/main" val="3928461000"/>
                    </a:ext>
                  </a:extLst>
                </a:gridCol>
              </a:tblGrid>
              <a:tr h="331953">
                <a:tc gridSpan="4">
                  <a:txBody>
                    <a:bodyPr/>
                    <a:lstStyle/>
                    <a:p>
                      <a:pPr algn="ctr"/>
                      <a:r>
                        <a:rPr lang="en-US" dirty="0"/>
                        <a:t>Proposed  “Revised” CY 2025 Meeting Dates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92913429"/>
                  </a:ext>
                </a:extLst>
              </a:tr>
              <a:tr h="331953">
                <a:tc>
                  <a:txBody>
                    <a:bodyPr/>
                    <a:lstStyle/>
                    <a:p>
                      <a:r>
                        <a:rPr lang="en-US" dirty="0">
                          <a:solidFill>
                            <a:schemeClr val="tx1">
                              <a:lumMod val="50000"/>
                            </a:schemeClr>
                          </a:solidFill>
                        </a:rPr>
                        <a:t>Q2</a:t>
                      </a:r>
                    </a:p>
                  </a:txBody>
                  <a:tcPr/>
                </a:tc>
                <a:tc>
                  <a:txBody>
                    <a:bodyPr/>
                    <a:lstStyle/>
                    <a:p>
                      <a:r>
                        <a:rPr lang="en-US" dirty="0">
                          <a:solidFill>
                            <a:schemeClr val="tx1">
                              <a:lumMod val="50000"/>
                            </a:schemeClr>
                          </a:solidFill>
                        </a:rPr>
                        <a:t>MAY 29</a:t>
                      </a:r>
                    </a:p>
                  </a:txBody>
                  <a:tcPr/>
                </a:tc>
                <a:tc>
                  <a:txBody>
                    <a:bodyPr/>
                    <a:lstStyle/>
                    <a:p>
                      <a:r>
                        <a:rPr lang="en-US" dirty="0">
                          <a:solidFill>
                            <a:schemeClr val="tx1">
                              <a:lumMod val="50000"/>
                            </a:schemeClr>
                          </a:solidFill>
                        </a:rPr>
                        <a:t>2 – 4 PM</a:t>
                      </a:r>
                    </a:p>
                  </a:txBody>
                  <a:tcPr/>
                </a:tc>
                <a:tc>
                  <a:txBody>
                    <a:bodyPr/>
                    <a:lstStyle/>
                    <a:p>
                      <a:r>
                        <a:rPr lang="en-US" dirty="0">
                          <a:solidFill>
                            <a:schemeClr val="tx1">
                              <a:lumMod val="50000"/>
                            </a:schemeClr>
                          </a:solidFill>
                        </a:rPr>
                        <a:t>EDT</a:t>
                      </a:r>
                    </a:p>
                  </a:txBody>
                  <a:tcPr/>
                </a:tc>
                <a:extLst>
                  <a:ext uri="{0D108BD9-81ED-4DB2-BD59-A6C34878D82A}">
                    <a16:rowId xmlns:a16="http://schemas.microsoft.com/office/drawing/2014/main" val="2263946772"/>
                  </a:ext>
                </a:extLst>
              </a:tr>
              <a:tr h="331953">
                <a:tc>
                  <a:txBody>
                    <a:bodyPr/>
                    <a:lstStyle/>
                    <a:p>
                      <a:r>
                        <a:rPr lang="en-US" dirty="0">
                          <a:solidFill>
                            <a:schemeClr val="tx1">
                              <a:lumMod val="50000"/>
                            </a:schemeClr>
                          </a:solidFill>
                        </a:rPr>
                        <a:t>Q4</a:t>
                      </a:r>
                    </a:p>
                  </a:txBody>
                  <a:tcPr/>
                </a:tc>
                <a:tc>
                  <a:txBody>
                    <a:bodyPr/>
                    <a:lstStyle/>
                    <a:p>
                      <a:r>
                        <a:rPr lang="en-US" dirty="0">
                          <a:solidFill>
                            <a:schemeClr val="tx1">
                              <a:lumMod val="50000"/>
                            </a:schemeClr>
                          </a:solidFill>
                        </a:rPr>
                        <a:t>NOV 13</a:t>
                      </a:r>
                    </a:p>
                  </a:txBody>
                  <a:tcPr/>
                </a:tc>
                <a:tc>
                  <a:txBody>
                    <a:bodyPr/>
                    <a:lstStyle/>
                    <a:p>
                      <a:r>
                        <a:rPr lang="en-US" dirty="0">
                          <a:solidFill>
                            <a:schemeClr val="tx1">
                              <a:lumMod val="50000"/>
                            </a:schemeClr>
                          </a:solidFill>
                        </a:rPr>
                        <a:t>2 – 4 PM</a:t>
                      </a:r>
                    </a:p>
                  </a:txBody>
                  <a:tcPr/>
                </a:tc>
                <a:tc>
                  <a:txBody>
                    <a:bodyPr/>
                    <a:lstStyle/>
                    <a:p>
                      <a:r>
                        <a:rPr lang="en-US" dirty="0">
                          <a:solidFill>
                            <a:schemeClr val="tx1">
                              <a:lumMod val="50000"/>
                            </a:schemeClr>
                          </a:solidFill>
                        </a:rPr>
                        <a:t>EDT</a:t>
                      </a:r>
                    </a:p>
                  </a:txBody>
                  <a:tcPr/>
                </a:tc>
                <a:extLst>
                  <a:ext uri="{0D108BD9-81ED-4DB2-BD59-A6C34878D82A}">
                    <a16:rowId xmlns:a16="http://schemas.microsoft.com/office/drawing/2014/main" val="574156421"/>
                  </a:ext>
                </a:extLst>
              </a:tr>
            </a:tbl>
          </a:graphicData>
        </a:graphic>
      </p:graphicFrame>
    </p:spTree>
    <p:extLst>
      <p:ext uri="{BB962C8B-B14F-4D97-AF65-F5344CB8AC3E}">
        <p14:creationId xmlns:p14="http://schemas.microsoft.com/office/powerpoint/2010/main" val="2879367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E5296-BA81-4E86-95E2-DCE55EA2E4CF}"/>
              </a:ext>
            </a:extLst>
          </p:cNvPr>
          <p:cNvSpPr>
            <a:spLocks noGrp="1"/>
          </p:cNvSpPr>
          <p:nvPr>
            <p:ph type="title"/>
          </p:nvPr>
        </p:nvSpPr>
        <p:spPr>
          <a:xfrm>
            <a:off x="605830" y="156340"/>
            <a:ext cx="10972800" cy="478166"/>
          </a:xfrm>
        </p:spPr>
        <p:txBody>
          <a:bodyPr>
            <a:normAutofit fontScale="90000"/>
          </a:bodyPr>
          <a:lstStyle/>
          <a:p>
            <a:r>
              <a:rPr lang="en-US" dirty="0"/>
              <a:t>Specification workflow and timeline</a:t>
            </a:r>
          </a:p>
        </p:txBody>
      </p:sp>
      <p:sp>
        <p:nvSpPr>
          <p:cNvPr id="4" name="Slide Number Placeholder 3">
            <a:extLst>
              <a:ext uri="{FF2B5EF4-FFF2-40B4-BE49-F238E27FC236}">
                <a16:creationId xmlns:a16="http://schemas.microsoft.com/office/drawing/2014/main" id="{98264D1D-0AC4-40D8-840D-75583D8D01F0}"/>
              </a:ext>
            </a:extLst>
          </p:cNvPr>
          <p:cNvSpPr>
            <a:spLocks noGrp="1"/>
          </p:cNvSpPr>
          <p:nvPr>
            <p:ph type="sldNum" sz="quarter" idx="4"/>
          </p:nvPr>
        </p:nvSpPr>
        <p:spPr/>
        <p:txBody>
          <a:bodyPr/>
          <a:lstStyle/>
          <a:p>
            <a:r>
              <a:rPr lang="en-US" dirty="0"/>
              <a:t>23</a:t>
            </a:r>
          </a:p>
        </p:txBody>
      </p:sp>
      <p:sp>
        <p:nvSpPr>
          <p:cNvPr id="5" name="Rectangle 4">
            <a:extLst>
              <a:ext uri="{FF2B5EF4-FFF2-40B4-BE49-F238E27FC236}">
                <a16:creationId xmlns:a16="http://schemas.microsoft.com/office/drawing/2014/main" id="{B1773D4E-ED29-4C2A-B017-1A717CDD8A45}"/>
              </a:ext>
            </a:extLst>
          </p:cNvPr>
          <p:cNvSpPr/>
          <p:nvPr/>
        </p:nvSpPr>
        <p:spPr bwMode="auto">
          <a:xfrm>
            <a:off x="587009" y="3269555"/>
            <a:ext cx="1401416" cy="762318"/>
          </a:xfrm>
          <a:prstGeom prst="rect">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Project Specification</a:t>
            </a:r>
          </a:p>
          <a:p>
            <a:pPr algn="ctr">
              <a:lnSpc>
                <a:spcPct val="120000"/>
              </a:lnSpc>
            </a:pPr>
            <a:r>
              <a:rPr lang="en-US" sz="1000" b="1" spc="-50" dirty="0">
                <a:solidFill>
                  <a:srgbClr val="1F497D"/>
                </a:solidFill>
                <a:cs typeface="Arial"/>
              </a:rPr>
              <a:t>Draft(s)</a:t>
            </a:r>
            <a:r>
              <a:rPr lang="en-US" sz="1200" b="1" spc="-50" baseline="30000" dirty="0">
                <a:solidFill>
                  <a:srgbClr val="FF0000"/>
                </a:solidFill>
                <a:cs typeface="Arial"/>
              </a:rPr>
              <a:t>1,3</a:t>
            </a:r>
          </a:p>
        </p:txBody>
      </p:sp>
      <p:sp>
        <p:nvSpPr>
          <p:cNvPr id="6" name="Oval 5">
            <a:extLst>
              <a:ext uri="{FF2B5EF4-FFF2-40B4-BE49-F238E27FC236}">
                <a16:creationId xmlns:a16="http://schemas.microsoft.com/office/drawing/2014/main" id="{327AF297-1BEA-4742-B587-50BFC8BE0DC0}"/>
              </a:ext>
            </a:extLst>
          </p:cNvPr>
          <p:cNvSpPr/>
          <p:nvPr/>
        </p:nvSpPr>
        <p:spPr bwMode="auto">
          <a:xfrm>
            <a:off x="771584" y="4473348"/>
            <a:ext cx="1065971" cy="762318"/>
          </a:xfrm>
          <a:prstGeom prst="ellipse">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GitHub Repo</a:t>
            </a:r>
          </a:p>
        </p:txBody>
      </p:sp>
      <p:sp>
        <p:nvSpPr>
          <p:cNvPr id="10" name="Flowchart: Decision 9">
            <a:extLst>
              <a:ext uri="{FF2B5EF4-FFF2-40B4-BE49-F238E27FC236}">
                <a16:creationId xmlns:a16="http://schemas.microsoft.com/office/drawing/2014/main" id="{E229D222-4A79-44C5-A42F-2C6EF6A15D58}"/>
              </a:ext>
            </a:extLst>
          </p:cNvPr>
          <p:cNvSpPr/>
          <p:nvPr/>
        </p:nvSpPr>
        <p:spPr bwMode="auto">
          <a:xfrm>
            <a:off x="2195779" y="3213556"/>
            <a:ext cx="1576228" cy="874317"/>
          </a:xfrm>
          <a:prstGeom prst="flowChartDecision">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800" b="1" spc="-50" dirty="0">
                <a:solidFill>
                  <a:srgbClr val="1F497D"/>
                </a:solidFill>
                <a:cs typeface="Arial"/>
              </a:rPr>
              <a:t>DRAFT PSD</a:t>
            </a:r>
          </a:p>
          <a:p>
            <a:pPr algn="ctr">
              <a:lnSpc>
                <a:spcPct val="120000"/>
              </a:lnSpc>
            </a:pPr>
            <a:r>
              <a:rPr lang="en-US" sz="800" b="1" spc="-50" dirty="0">
                <a:solidFill>
                  <a:srgbClr val="1F497D"/>
                </a:solidFill>
                <a:cs typeface="Arial"/>
              </a:rPr>
              <a:t>PGB  Approval</a:t>
            </a:r>
            <a:r>
              <a:rPr lang="en-US" sz="1200" b="1" spc="-50" baseline="30000" dirty="0">
                <a:solidFill>
                  <a:srgbClr val="FF0000"/>
                </a:solidFill>
                <a:cs typeface="Arial"/>
              </a:rPr>
              <a:t>2</a:t>
            </a:r>
          </a:p>
        </p:txBody>
      </p:sp>
      <p:sp>
        <p:nvSpPr>
          <p:cNvPr id="12" name="Flowchart: Decision 11">
            <a:extLst>
              <a:ext uri="{FF2B5EF4-FFF2-40B4-BE49-F238E27FC236}">
                <a16:creationId xmlns:a16="http://schemas.microsoft.com/office/drawing/2014/main" id="{B0796BE2-48BB-4618-BE01-BAAE742B990E}"/>
              </a:ext>
            </a:extLst>
          </p:cNvPr>
          <p:cNvSpPr/>
          <p:nvPr/>
        </p:nvSpPr>
        <p:spPr bwMode="auto">
          <a:xfrm>
            <a:off x="5721637" y="3213554"/>
            <a:ext cx="1576228" cy="1025119"/>
          </a:xfrm>
          <a:prstGeom prst="flowChartDecision">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800" b="1" spc="-50" dirty="0">
                <a:solidFill>
                  <a:srgbClr val="1F497D"/>
                </a:solidFill>
                <a:cs typeface="Arial"/>
              </a:rPr>
              <a:t>PS Candidate OS</a:t>
            </a:r>
          </a:p>
          <a:p>
            <a:pPr algn="ctr">
              <a:lnSpc>
                <a:spcPct val="120000"/>
              </a:lnSpc>
            </a:pPr>
            <a:r>
              <a:rPr lang="en-US" sz="800" b="1" spc="-50" dirty="0">
                <a:solidFill>
                  <a:srgbClr val="1F497D"/>
                </a:solidFill>
                <a:cs typeface="Arial"/>
              </a:rPr>
              <a:t>PGB</a:t>
            </a:r>
          </a:p>
          <a:p>
            <a:pPr algn="ctr">
              <a:lnSpc>
                <a:spcPct val="120000"/>
              </a:lnSpc>
            </a:pPr>
            <a:r>
              <a:rPr lang="en-US" sz="800" b="1" spc="-50" dirty="0">
                <a:solidFill>
                  <a:srgbClr val="1F497D"/>
                </a:solidFill>
                <a:cs typeface="Arial"/>
              </a:rPr>
              <a:t>Approval</a:t>
            </a:r>
            <a:r>
              <a:rPr lang="en-US" sz="1200" b="1" spc="-50" baseline="30000" dirty="0">
                <a:solidFill>
                  <a:srgbClr val="FF0000"/>
                </a:solidFill>
                <a:cs typeface="Arial"/>
              </a:rPr>
              <a:t>2</a:t>
            </a:r>
          </a:p>
        </p:txBody>
      </p:sp>
      <p:sp>
        <p:nvSpPr>
          <p:cNvPr id="14" name="Flowchart: Multidocument 13">
            <a:extLst>
              <a:ext uri="{FF2B5EF4-FFF2-40B4-BE49-F238E27FC236}">
                <a16:creationId xmlns:a16="http://schemas.microsoft.com/office/drawing/2014/main" id="{08939A36-1B6E-4B28-AEE4-66C3797DDD61}"/>
              </a:ext>
            </a:extLst>
          </p:cNvPr>
          <p:cNvSpPr/>
          <p:nvPr/>
        </p:nvSpPr>
        <p:spPr bwMode="auto">
          <a:xfrm>
            <a:off x="2262216" y="4357697"/>
            <a:ext cx="1274646" cy="1112341"/>
          </a:xfrm>
          <a:prstGeom prst="flowChartMultidocument">
            <a:avLst/>
          </a:prstGeom>
          <a:solidFill>
            <a:schemeClr val="bg1">
              <a:lumMod val="95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800" b="1" spc="-50" dirty="0">
                <a:solidFill>
                  <a:srgbClr val="1F497D"/>
                </a:solidFill>
                <a:cs typeface="Arial"/>
              </a:rPr>
              <a:t>OASIS Project Library</a:t>
            </a:r>
          </a:p>
          <a:p>
            <a:pPr algn="ctr">
              <a:lnSpc>
                <a:spcPct val="120000"/>
              </a:lnSpc>
            </a:pPr>
            <a:r>
              <a:rPr lang="en-US" sz="800" b="1" spc="-50" dirty="0">
                <a:solidFill>
                  <a:schemeClr val="tx1">
                    <a:lumMod val="50000"/>
                  </a:schemeClr>
                </a:solidFill>
                <a:cs typeface="Arial"/>
              </a:rPr>
              <a:t>docs.oasis-open-projects.org</a:t>
            </a:r>
          </a:p>
        </p:txBody>
      </p:sp>
      <p:sp>
        <p:nvSpPr>
          <p:cNvPr id="15" name="Rectangle: Rounded Corners 14">
            <a:extLst>
              <a:ext uri="{FF2B5EF4-FFF2-40B4-BE49-F238E27FC236}">
                <a16:creationId xmlns:a16="http://schemas.microsoft.com/office/drawing/2014/main" id="{3DBADB85-363B-4663-B3AA-E4644A75FE49}"/>
              </a:ext>
            </a:extLst>
          </p:cNvPr>
          <p:cNvSpPr/>
          <p:nvPr/>
        </p:nvSpPr>
        <p:spPr bwMode="auto">
          <a:xfrm>
            <a:off x="7627947" y="3332329"/>
            <a:ext cx="1023731" cy="811357"/>
          </a:xfrm>
          <a:prstGeom prst="roundRect">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60 Day Public Review/ Comment</a:t>
            </a:r>
          </a:p>
        </p:txBody>
      </p:sp>
      <p:sp>
        <p:nvSpPr>
          <p:cNvPr id="16" name="Flowchart: Decision 15">
            <a:extLst>
              <a:ext uri="{FF2B5EF4-FFF2-40B4-BE49-F238E27FC236}">
                <a16:creationId xmlns:a16="http://schemas.microsoft.com/office/drawing/2014/main" id="{19F27453-E8B9-42E0-9C43-EC7D38179B33}"/>
              </a:ext>
            </a:extLst>
          </p:cNvPr>
          <p:cNvSpPr/>
          <p:nvPr/>
        </p:nvSpPr>
        <p:spPr bwMode="auto">
          <a:xfrm>
            <a:off x="8816019" y="3216130"/>
            <a:ext cx="1576228" cy="1005309"/>
          </a:xfrm>
          <a:prstGeom prst="flowChartDecision">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Call for</a:t>
            </a:r>
          </a:p>
          <a:p>
            <a:pPr algn="ctr">
              <a:lnSpc>
                <a:spcPct val="120000"/>
              </a:lnSpc>
            </a:pPr>
            <a:r>
              <a:rPr lang="en-US" sz="1000" b="1" spc="-50" dirty="0">
                <a:solidFill>
                  <a:srgbClr val="1F497D"/>
                </a:solidFill>
                <a:cs typeface="Arial"/>
              </a:rPr>
              <a:t>Consent</a:t>
            </a:r>
          </a:p>
        </p:txBody>
      </p:sp>
      <p:sp>
        <p:nvSpPr>
          <p:cNvPr id="18" name="Rectangle 17">
            <a:extLst>
              <a:ext uri="{FF2B5EF4-FFF2-40B4-BE49-F238E27FC236}">
                <a16:creationId xmlns:a16="http://schemas.microsoft.com/office/drawing/2014/main" id="{070622D4-B4EE-4185-9C68-3A356C660CAE}"/>
              </a:ext>
            </a:extLst>
          </p:cNvPr>
          <p:cNvSpPr/>
          <p:nvPr/>
        </p:nvSpPr>
        <p:spPr bwMode="auto">
          <a:xfrm>
            <a:off x="10612563" y="3303005"/>
            <a:ext cx="1401416" cy="840681"/>
          </a:xfrm>
          <a:prstGeom prst="rect">
            <a:avLst/>
          </a:prstGeom>
          <a:solidFill>
            <a:srgbClr val="FFFF00"/>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sz="1000" b="1" spc="-50" dirty="0">
              <a:solidFill>
                <a:srgbClr val="1F497D"/>
              </a:solidFill>
              <a:cs typeface="Arial"/>
            </a:endParaRPr>
          </a:p>
          <a:p>
            <a:pPr algn="ctr">
              <a:lnSpc>
                <a:spcPct val="120000"/>
              </a:lnSpc>
            </a:pPr>
            <a:r>
              <a:rPr lang="en-US" sz="1000" b="1" spc="-50" dirty="0">
                <a:solidFill>
                  <a:srgbClr val="1F497D"/>
                </a:solidFill>
                <a:cs typeface="Arial"/>
              </a:rPr>
              <a:t>OASIS Standard</a:t>
            </a:r>
          </a:p>
        </p:txBody>
      </p:sp>
      <p:sp>
        <p:nvSpPr>
          <p:cNvPr id="19" name="Callout: Line with No Border 18">
            <a:extLst>
              <a:ext uri="{FF2B5EF4-FFF2-40B4-BE49-F238E27FC236}">
                <a16:creationId xmlns:a16="http://schemas.microsoft.com/office/drawing/2014/main" id="{CB4FD7E0-B789-4789-B97E-33CE6C417F29}"/>
              </a:ext>
            </a:extLst>
          </p:cNvPr>
          <p:cNvSpPr/>
          <p:nvPr/>
        </p:nvSpPr>
        <p:spPr bwMode="auto">
          <a:xfrm>
            <a:off x="711950" y="1747441"/>
            <a:ext cx="1673624" cy="1032669"/>
          </a:xfrm>
          <a:prstGeom prst="callout1">
            <a:avLst>
              <a:gd name="adj1" fmla="val 18750"/>
              <a:gd name="adj2" fmla="val -8333"/>
              <a:gd name="adj3" fmla="val 139192"/>
              <a:gd name="adj4" fmla="val -9436"/>
            </a:avLst>
          </a:prstGeom>
          <a:solidFill>
            <a:schemeClr val="bg1">
              <a:lumMod val="95000"/>
            </a:schemeClr>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PSD produced with oversight of TSCs </a:t>
            </a:r>
          </a:p>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TSC recommends PSD to PGB</a:t>
            </a:r>
          </a:p>
        </p:txBody>
      </p:sp>
      <p:cxnSp>
        <p:nvCxnSpPr>
          <p:cNvPr id="21" name="Straight Arrow Connector 20">
            <a:extLst>
              <a:ext uri="{FF2B5EF4-FFF2-40B4-BE49-F238E27FC236}">
                <a16:creationId xmlns:a16="http://schemas.microsoft.com/office/drawing/2014/main" id="{83A57228-9FCA-4B92-8DB8-0E0FBA323D66}"/>
              </a:ext>
            </a:extLst>
          </p:cNvPr>
          <p:cNvCxnSpPr>
            <a:cxnSpLocks/>
            <a:stCxn id="5" idx="3"/>
            <a:endCxn id="10" idx="1"/>
          </p:cNvCxnSpPr>
          <p:nvPr/>
        </p:nvCxnSpPr>
        <p:spPr>
          <a:xfrm>
            <a:off x="1988425" y="3650714"/>
            <a:ext cx="207354" cy="1"/>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83FC1EC-2699-4615-80E3-7F4E67DB6727}"/>
              </a:ext>
            </a:extLst>
          </p:cNvPr>
          <p:cNvCxnSpPr>
            <a:cxnSpLocks/>
            <a:stCxn id="10" idx="2"/>
            <a:endCxn id="14" idx="0"/>
          </p:cNvCxnSpPr>
          <p:nvPr/>
        </p:nvCxnSpPr>
        <p:spPr>
          <a:xfrm>
            <a:off x="2983893" y="4087873"/>
            <a:ext cx="3337" cy="26982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E2A3BCB-469D-46F7-A1FA-BF87866D73D7}"/>
              </a:ext>
            </a:extLst>
          </p:cNvPr>
          <p:cNvCxnSpPr>
            <a:cxnSpLocks/>
            <a:stCxn id="5" idx="2"/>
            <a:endCxn id="6" idx="0"/>
          </p:cNvCxnSpPr>
          <p:nvPr/>
        </p:nvCxnSpPr>
        <p:spPr>
          <a:xfrm>
            <a:off x="1287717" y="4031873"/>
            <a:ext cx="16853" cy="441475"/>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5B1A15F-D629-4850-9EB3-433034CB02FE}"/>
              </a:ext>
            </a:extLst>
          </p:cNvPr>
          <p:cNvCxnSpPr>
            <a:cxnSpLocks/>
            <a:stCxn id="18" idx="2"/>
            <a:endCxn id="14" idx="3"/>
          </p:cNvCxnSpPr>
          <p:nvPr/>
        </p:nvCxnSpPr>
        <p:spPr>
          <a:xfrm flipH="1">
            <a:off x="3536862" y="4143686"/>
            <a:ext cx="7776409" cy="770182"/>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3" name="Callout: Line with No Border 32">
            <a:extLst>
              <a:ext uri="{FF2B5EF4-FFF2-40B4-BE49-F238E27FC236}">
                <a16:creationId xmlns:a16="http://schemas.microsoft.com/office/drawing/2014/main" id="{0079BD75-D62C-4848-82A0-1CCFFD5A136D}"/>
              </a:ext>
            </a:extLst>
          </p:cNvPr>
          <p:cNvSpPr/>
          <p:nvPr/>
        </p:nvSpPr>
        <p:spPr bwMode="auto">
          <a:xfrm>
            <a:off x="6625250" y="1677630"/>
            <a:ext cx="2525035" cy="1339797"/>
          </a:xfrm>
          <a:prstGeom prst="callout1">
            <a:avLst>
              <a:gd name="adj1" fmla="val 18750"/>
              <a:gd name="adj2" fmla="val -8333"/>
              <a:gd name="adj3" fmla="val 100404"/>
              <a:gd name="adj4" fmla="val -7651"/>
            </a:avLst>
          </a:prstGeom>
          <a:solidFill>
            <a:srgbClr val="FFFF00"/>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Project Specification Approved by PGB </a:t>
            </a:r>
          </a:p>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PGB approve PS as Candidate  for OASIS Standard</a:t>
            </a:r>
          </a:p>
        </p:txBody>
      </p:sp>
      <p:sp>
        <p:nvSpPr>
          <p:cNvPr id="34" name="Callout: Line with No Border 33">
            <a:extLst>
              <a:ext uri="{FF2B5EF4-FFF2-40B4-BE49-F238E27FC236}">
                <a16:creationId xmlns:a16="http://schemas.microsoft.com/office/drawing/2014/main" id="{A865937D-3FAC-4E31-A82A-405554B017B3}"/>
              </a:ext>
            </a:extLst>
          </p:cNvPr>
          <p:cNvSpPr/>
          <p:nvPr/>
        </p:nvSpPr>
        <p:spPr bwMode="auto">
          <a:xfrm>
            <a:off x="9616118" y="1673491"/>
            <a:ext cx="2398582" cy="981067"/>
          </a:xfrm>
          <a:prstGeom prst="callout1">
            <a:avLst>
              <a:gd name="adj1" fmla="val 18750"/>
              <a:gd name="adj2" fmla="val -8333"/>
              <a:gd name="adj3" fmla="val 135529"/>
              <a:gd name="adj4" fmla="val -7651"/>
            </a:avLst>
          </a:prstGeom>
          <a:solidFill>
            <a:srgbClr val="FFFF00"/>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OASIS Standard approved by members under Call for Consent</a:t>
            </a:r>
          </a:p>
        </p:txBody>
      </p:sp>
      <p:sp>
        <p:nvSpPr>
          <p:cNvPr id="35" name="TextBox 34">
            <a:extLst>
              <a:ext uri="{FF2B5EF4-FFF2-40B4-BE49-F238E27FC236}">
                <a16:creationId xmlns:a16="http://schemas.microsoft.com/office/drawing/2014/main" id="{21D4C335-56F2-4A65-88A0-358248D68261}"/>
              </a:ext>
            </a:extLst>
          </p:cNvPr>
          <p:cNvSpPr txBox="1"/>
          <p:nvPr/>
        </p:nvSpPr>
        <p:spPr>
          <a:xfrm>
            <a:off x="134260" y="544264"/>
            <a:ext cx="6160661" cy="1015663"/>
          </a:xfrm>
          <a:prstGeom prst="rect">
            <a:avLst/>
          </a:prstGeom>
          <a:solidFill>
            <a:schemeClr val="bg1">
              <a:lumMod val="95000"/>
            </a:schemeClr>
          </a:solidFill>
          <a:ln>
            <a:solidFill>
              <a:schemeClr val="tx2"/>
            </a:solidFill>
          </a:ln>
        </p:spPr>
        <p:txBody>
          <a:bodyPr wrap="square" rtlCol="0">
            <a:spAutoFit/>
          </a:bodyPr>
          <a:lstStyle/>
          <a:p>
            <a:pPr marL="171450" indent="-171450">
              <a:buFont typeface="Arial" panose="020B0604020202020204" pitchFamily="34" charset="0"/>
              <a:buChar char="•"/>
            </a:pPr>
            <a:r>
              <a:rPr lang="en-US" sz="1000" dirty="0">
                <a:solidFill>
                  <a:schemeClr val="tx1">
                    <a:lumMod val="50000"/>
                  </a:schemeClr>
                </a:solidFill>
              </a:rPr>
              <a:t>Request a spec template from OP Admin</a:t>
            </a:r>
          </a:p>
          <a:p>
            <a:pPr marL="171450" indent="-171450">
              <a:buFont typeface="Arial" panose="020B0604020202020204" pitchFamily="34" charset="0"/>
              <a:buChar char="•"/>
            </a:pPr>
            <a:r>
              <a:rPr lang="en-US" sz="1000" dirty="0">
                <a:solidFill>
                  <a:schemeClr val="tx1">
                    <a:lumMod val="50000"/>
                  </a:schemeClr>
                </a:solidFill>
              </a:rPr>
              <a:t>Decide on editor(s)</a:t>
            </a:r>
          </a:p>
          <a:p>
            <a:pPr marL="628650" lvl="1" indent="-171450">
              <a:buFont typeface="Arial" panose="020B0604020202020204" pitchFamily="34" charset="0"/>
              <a:buChar char="•"/>
            </a:pPr>
            <a:r>
              <a:rPr lang="en-US" sz="1000" dirty="0">
                <a:solidFill>
                  <a:schemeClr val="tx1">
                    <a:lumMod val="50000"/>
                  </a:schemeClr>
                </a:solidFill>
              </a:rPr>
              <a:t>Editor’s job is to capture the intentions of the project team/TSC</a:t>
            </a:r>
          </a:p>
          <a:p>
            <a:pPr marL="628650" lvl="1" indent="-171450">
              <a:buFont typeface="Arial" panose="020B0604020202020204" pitchFamily="34" charset="0"/>
              <a:buChar char="•"/>
            </a:pPr>
            <a:r>
              <a:rPr lang="en-US" sz="1000" dirty="0">
                <a:solidFill>
                  <a:schemeClr val="tx1">
                    <a:lumMod val="50000"/>
                  </a:schemeClr>
                </a:solidFill>
              </a:rPr>
              <a:t>Editor’s Manual starting at </a:t>
            </a:r>
            <a:r>
              <a:rPr lang="en-US" sz="1000" dirty="0">
                <a:hlinkClick r:id="rId3"/>
              </a:rPr>
              <a:t>https://docs.google.com/document/d/1lTartcAzlqidzrCxuXFFiwdRDKRipqMnNsMS24SZdjg/edit</a:t>
            </a:r>
            <a:endParaRPr lang="en-US" sz="1000" dirty="0"/>
          </a:p>
          <a:p>
            <a:pPr marL="171450" indent="-171450">
              <a:buFont typeface="Arial" panose="020B0604020202020204" pitchFamily="34" charset="0"/>
              <a:buChar char="•"/>
            </a:pPr>
            <a:r>
              <a:rPr lang="en-US" sz="1000" dirty="0">
                <a:solidFill>
                  <a:schemeClr val="tx1">
                    <a:lumMod val="50000"/>
                  </a:schemeClr>
                </a:solidFill>
              </a:rPr>
              <a:t>Create Project Specification Draft (PSD) </a:t>
            </a:r>
            <a:endParaRPr lang="en-US" sz="1000" dirty="0"/>
          </a:p>
        </p:txBody>
      </p:sp>
      <p:sp>
        <p:nvSpPr>
          <p:cNvPr id="36" name="Callout: Line with No Border 35">
            <a:extLst>
              <a:ext uri="{FF2B5EF4-FFF2-40B4-BE49-F238E27FC236}">
                <a16:creationId xmlns:a16="http://schemas.microsoft.com/office/drawing/2014/main" id="{4717AE4D-917A-4A78-BF77-2A9A592B4AF4}"/>
              </a:ext>
            </a:extLst>
          </p:cNvPr>
          <p:cNvSpPr/>
          <p:nvPr/>
        </p:nvSpPr>
        <p:spPr bwMode="auto">
          <a:xfrm>
            <a:off x="3256112" y="1677631"/>
            <a:ext cx="2972888" cy="1538498"/>
          </a:xfrm>
          <a:prstGeom prst="callout1">
            <a:avLst>
              <a:gd name="adj1" fmla="val 18750"/>
              <a:gd name="adj2" fmla="val -8333"/>
              <a:gd name="adj3" fmla="val 92971"/>
              <a:gd name="adj4" fmla="val -8357"/>
            </a:avLst>
          </a:prstGeom>
          <a:solidFill>
            <a:schemeClr val="accent1">
              <a:lumMod val="20000"/>
              <a:lumOff val="80000"/>
            </a:schemeClr>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100" b="1" spc="-50" dirty="0">
                <a:solidFill>
                  <a:schemeClr val="tx1">
                    <a:lumMod val="50000"/>
                  </a:schemeClr>
                </a:solidFill>
                <a:cs typeface="Arial"/>
              </a:rPr>
              <a:t>PGB requests Special Majority Vote be run by OP Administrator </a:t>
            </a:r>
          </a:p>
          <a:p>
            <a:pPr marL="628650" lvl="1" indent="-171450">
              <a:buFont typeface="Arial" panose="020B0604020202020204" pitchFamily="34" charset="0"/>
              <a:buChar char="•"/>
            </a:pPr>
            <a:r>
              <a:rPr lang="en-US" sz="1100" b="1" spc="-50" dirty="0">
                <a:solidFill>
                  <a:schemeClr val="tx1">
                    <a:lumMod val="50000"/>
                  </a:schemeClr>
                </a:solidFill>
                <a:cs typeface="Arial"/>
              </a:rPr>
              <a:t>PS has the same standing as an OASIS Standard</a:t>
            </a:r>
          </a:p>
          <a:p>
            <a:pPr marL="628650" lvl="1" indent="-171450">
              <a:buFont typeface="Arial" panose="020B0604020202020204" pitchFamily="34" charset="0"/>
              <a:buChar char="•"/>
            </a:pPr>
            <a:r>
              <a:rPr lang="en-US" sz="1100" b="1" spc="-50" dirty="0">
                <a:solidFill>
                  <a:schemeClr val="tx1">
                    <a:lumMod val="50000"/>
                  </a:schemeClr>
                </a:solidFill>
                <a:cs typeface="Arial"/>
              </a:rPr>
              <a:t>7 days minimum - 2/3 must vote yes, no more than 1/4 nay votes</a:t>
            </a:r>
          </a:p>
          <a:p>
            <a:pPr marL="628650" lvl="1" indent="-171450">
              <a:buFont typeface="Arial" panose="020B0604020202020204" pitchFamily="34" charset="0"/>
              <a:buChar char="•"/>
            </a:pPr>
            <a:r>
              <a:rPr lang="en-US" sz="1100" b="1" spc="-50" dirty="0">
                <a:solidFill>
                  <a:schemeClr val="tx1">
                    <a:lumMod val="50000"/>
                  </a:schemeClr>
                </a:solidFill>
                <a:cs typeface="Arial"/>
              </a:rPr>
              <a:t>OP Admin publishes PS to the library and announces/promotes</a:t>
            </a:r>
          </a:p>
          <a:p>
            <a:pPr marL="285750" indent="-285750">
              <a:lnSpc>
                <a:spcPct val="120000"/>
              </a:lnSpc>
              <a:buFont typeface="Arial" panose="020B0604020202020204" pitchFamily="34" charset="0"/>
              <a:buChar char="•"/>
            </a:pPr>
            <a:endParaRPr lang="en-US" sz="1100" b="1" spc="-50" dirty="0">
              <a:solidFill>
                <a:schemeClr val="tx1">
                  <a:lumMod val="50000"/>
                </a:schemeClr>
              </a:solidFill>
              <a:cs typeface="Arial"/>
            </a:endParaRPr>
          </a:p>
        </p:txBody>
      </p:sp>
      <p:sp>
        <p:nvSpPr>
          <p:cNvPr id="37" name="TextBox 36">
            <a:extLst>
              <a:ext uri="{FF2B5EF4-FFF2-40B4-BE49-F238E27FC236}">
                <a16:creationId xmlns:a16="http://schemas.microsoft.com/office/drawing/2014/main" id="{260A4F04-19B2-4824-9CD8-5AB6DE2D74C9}"/>
              </a:ext>
            </a:extLst>
          </p:cNvPr>
          <p:cNvSpPr txBox="1"/>
          <p:nvPr/>
        </p:nvSpPr>
        <p:spPr>
          <a:xfrm>
            <a:off x="6587925" y="550273"/>
            <a:ext cx="5511028" cy="1015663"/>
          </a:xfrm>
          <a:prstGeom prst="rect">
            <a:avLst/>
          </a:prstGeom>
          <a:solidFill>
            <a:srgbClr val="FFFF00"/>
          </a:solidFill>
          <a:ln>
            <a:solidFill>
              <a:schemeClr val="tx2"/>
            </a:solidFill>
          </a:ln>
        </p:spPr>
        <p:txBody>
          <a:bodyPr wrap="square" rtlCol="0">
            <a:spAutoFit/>
          </a:bodyPr>
          <a:lstStyle/>
          <a:p>
            <a:pPr marL="171450" indent="-171450">
              <a:buFont typeface="Arial" panose="020B0604020202020204" pitchFamily="34" charset="0"/>
              <a:buChar char="•"/>
            </a:pPr>
            <a:r>
              <a:rPr lang="en-US" sz="1000" dirty="0">
                <a:solidFill>
                  <a:schemeClr val="tx1">
                    <a:lumMod val="50000"/>
                  </a:schemeClr>
                </a:solidFill>
              </a:rPr>
              <a:t> PGB can decide to advance PS to OASIS for consideration as an OASIS Standard</a:t>
            </a:r>
          </a:p>
          <a:p>
            <a:pPr marL="628650" lvl="1" indent="-171450">
              <a:buFont typeface="Arial" panose="020B0604020202020204" pitchFamily="34" charset="0"/>
              <a:buChar char="•"/>
            </a:pPr>
            <a:r>
              <a:rPr lang="en-US" sz="1000" dirty="0">
                <a:solidFill>
                  <a:schemeClr val="tx1">
                    <a:lumMod val="50000"/>
                  </a:schemeClr>
                </a:solidFill>
              </a:rPr>
              <a:t>Requires 3 Statements of Use and a Special Majority Vote run by OP Admin </a:t>
            </a:r>
          </a:p>
          <a:p>
            <a:pPr marL="628650" lvl="1" indent="-171450">
              <a:buFont typeface="Arial" panose="020B0604020202020204" pitchFamily="34" charset="0"/>
              <a:buChar char="•"/>
            </a:pPr>
            <a:r>
              <a:rPr lang="en-US" sz="1000" dirty="0">
                <a:solidFill>
                  <a:schemeClr val="tx1">
                    <a:lumMod val="50000"/>
                  </a:schemeClr>
                </a:solidFill>
              </a:rPr>
              <a:t>60-day public comment period </a:t>
            </a:r>
          </a:p>
          <a:p>
            <a:pPr marL="628650" lvl="1" indent="-171450">
              <a:buFont typeface="Arial" panose="020B0604020202020204" pitchFamily="34" charset="0"/>
              <a:buChar char="•"/>
            </a:pPr>
            <a:r>
              <a:rPr lang="en-US" sz="1000" dirty="0">
                <a:solidFill>
                  <a:schemeClr val="tx1">
                    <a:lumMod val="50000"/>
                  </a:schemeClr>
                </a:solidFill>
              </a:rPr>
              <a:t>The Project Specification (PS) is put to OASIS Members in a 14-day Call for Consent. If no objections, work becomes an OASIS Standard, eligible for submission to other SDOs</a:t>
            </a:r>
          </a:p>
        </p:txBody>
      </p:sp>
      <p:cxnSp>
        <p:nvCxnSpPr>
          <p:cNvPr id="7" name="Straight Arrow Connector 6">
            <a:extLst>
              <a:ext uri="{FF2B5EF4-FFF2-40B4-BE49-F238E27FC236}">
                <a16:creationId xmlns:a16="http://schemas.microsoft.com/office/drawing/2014/main" id="{1FC38847-3AE4-4BD9-9900-367BCA093910}"/>
              </a:ext>
            </a:extLst>
          </p:cNvPr>
          <p:cNvCxnSpPr>
            <a:cxnSpLocks/>
            <a:stCxn id="10" idx="3"/>
          </p:cNvCxnSpPr>
          <p:nvPr/>
        </p:nvCxnSpPr>
        <p:spPr>
          <a:xfrm>
            <a:off x="3772007" y="3650715"/>
            <a:ext cx="330082" cy="20408"/>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E7E9CC2-F329-43B2-879C-D94F8379BC67}"/>
              </a:ext>
            </a:extLst>
          </p:cNvPr>
          <p:cNvCxnSpPr>
            <a:cxnSpLocks/>
            <a:stCxn id="3" idx="3"/>
            <a:endCxn id="12" idx="1"/>
          </p:cNvCxnSpPr>
          <p:nvPr/>
        </p:nvCxnSpPr>
        <p:spPr>
          <a:xfrm>
            <a:off x="5527799" y="3705999"/>
            <a:ext cx="193838" cy="20115"/>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1F01D4-D52D-4F3E-A29D-2A3111D98425}"/>
              </a:ext>
            </a:extLst>
          </p:cNvPr>
          <p:cNvCxnSpPr>
            <a:cxnSpLocks/>
            <a:stCxn id="12" idx="3"/>
            <a:endCxn id="15" idx="1"/>
          </p:cNvCxnSpPr>
          <p:nvPr/>
        </p:nvCxnSpPr>
        <p:spPr>
          <a:xfrm>
            <a:off x="7297865" y="3726114"/>
            <a:ext cx="330082" cy="11894"/>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B4915E4-FD28-41AE-930F-9DFE5B546663}"/>
              </a:ext>
            </a:extLst>
          </p:cNvPr>
          <p:cNvCxnSpPr>
            <a:cxnSpLocks/>
            <a:stCxn id="15" idx="3"/>
            <a:endCxn id="16" idx="1"/>
          </p:cNvCxnSpPr>
          <p:nvPr/>
        </p:nvCxnSpPr>
        <p:spPr>
          <a:xfrm flipV="1">
            <a:off x="8651678" y="3718785"/>
            <a:ext cx="164341" cy="19223"/>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BF3A310-534A-46BA-B0EA-752BB04F9089}"/>
              </a:ext>
            </a:extLst>
          </p:cNvPr>
          <p:cNvCxnSpPr>
            <a:cxnSpLocks/>
            <a:stCxn id="16" idx="3"/>
            <a:endCxn id="18" idx="1"/>
          </p:cNvCxnSpPr>
          <p:nvPr/>
        </p:nvCxnSpPr>
        <p:spPr>
          <a:xfrm>
            <a:off x="10392247" y="3718785"/>
            <a:ext cx="220316" cy="4561"/>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5EFF2B4-91A0-45F4-9E1D-76BC11E4FEA6}"/>
              </a:ext>
            </a:extLst>
          </p:cNvPr>
          <p:cNvSpPr txBox="1"/>
          <p:nvPr/>
        </p:nvSpPr>
        <p:spPr>
          <a:xfrm flipH="1">
            <a:off x="553715" y="5452163"/>
            <a:ext cx="1274646" cy="400110"/>
          </a:xfrm>
          <a:prstGeom prst="rect">
            <a:avLst/>
          </a:prstGeom>
          <a:noFill/>
        </p:spPr>
        <p:txBody>
          <a:bodyPr wrap="square" rtlCol="0">
            <a:spAutoFit/>
          </a:bodyPr>
          <a:lstStyle/>
          <a:p>
            <a:pPr marL="171450" indent="-171450" algn="ctr">
              <a:buFont typeface="Arial" panose="020B0604020202020204" pitchFamily="34" charset="0"/>
              <a:buChar char="•"/>
            </a:pPr>
            <a:r>
              <a:rPr lang="en-US" sz="1000" b="1" dirty="0">
                <a:solidFill>
                  <a:schemeClr val="bg2">
                    <a:lumMod val="10000"/>
                  </a:schemeClr>
                </a:solidFill>
              </a:rPr>
              <a:t>Working Draft</a:t>
            </a:r>
          </a:p>
          <a:p>
            <a:pPr algn="ctr"/>
            <a:r>
              <a:rPr lang="en-US" sz="1000" b="1" dirty="0">
                <a:solidFill>
                  <a:schemeClr val="bg2">
                    <a:lumMod val="10000"/>
                  </a:schemeClr>
                </a:solidFill>
              </a:rPr>
              <a:t>3-12 Months</a:t>
            </a:r>
          </a:p>
        </p:txBody>
      </p:sp>
      <p:sp>
        <p:nvSpPr>
          <p:cNvPr id="38" name="TextBox 37">
            <a:extLst>
              <a:ext uri="{FF2B5EF4-FFF2-40B4-BE49-F238E27FC236}">
                <a16:creationId xmlns:a16="http://schemas.microsoft.com/office/drawing/2014/main" id="{983E4E78-F613-41C4-BB2E-A20FCBA362A3}"/>
              </a:ext>
            </a:extLst>
          </p:cNvPr>
          <p:cNvSpPr txBox="1"/>
          <p:nvPr/>
        </p:nvSpPr>
        <p:spPr>
          <a:xfrm flipH="1">
            <a:off x="3621489" y="5070720"/>
            <a:ext cx="2439082" cy="246221"/>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bg2">
                    <a:lumMod val="10000"/>
                  </a:schemeClr>
                </a:solidFill>
              </a:rPr>
              <a:t>Special Majority Vote  7 Days</a:t>
            </a:r>
          </a:p>
        </p:txBody>
      </p:sp>
      <p:sp>
        <p:nvSpPr>
          <p:cNvPr id="43" name="TextBox 42">
            <a:extLst>
              <a:ext uri="{FF2B5EF4-FFF2-40B4-BE49-F238E27FC236}">
                <a16:creationId xmlns:a16="http://schemas.microsoft.com/office/drawing/2014/main" id="{C398575C-137D-4342-9FBA-F2DFD0767FED}"/>
              </a:ext>
            </a:extLst>
          </p:cNvPr>
          <p:cNvSpPr txBox="1"/>
          <p:nvPr/>
        </p:nvSpPr>
        <p:spPr>
          <a:xfrm flipH="1">
            <a:off x="7213803" y="5385730"/>
            <a:ext cx="1852020" cy="246221"/>
          </a:xfrm>
          <a:prstGeom prst="rect">
            <a:avLst/>
          </a:prstGeom>
          <a:noFill/>
        </p:spPr>
        <p:txBody>
          <a:bodyPr wrap="square" rtlCol="0">
            <a:spAutoFit/>
          </a:bodyPr>
          <a:lstStyle/>
          <a:p>
            <a:pPr algn="ctr"/>
            <a:r>
              <a:rPr lang="en-US" sz="1000" b="1" dirty="0">
                <a:solidFill>
                  <a:schemeClr val="bg2">
                    <a:lumMod val="10000"/>
                  </a:schemeClr>
                </a:solidFill>
              </a:rPr>
              <a:t>60 Days</a:t>
            </a:r>
          </a:p>
        </p:txBody>
      </p:sp>
      <p:sp>
        <p:nvSpPr>
          <p:cNvPr id="45" name="TextBox 44">
            <a:extLst>
              <a:ext uri="{FF2B5EF4-FFF2-40B4-BE49-F238E27FC236}">
                <a16:creationId xmlns:a16="http://schemas.microsoft.com/office/drawing/2014/main" id="{EDA4A9A2-0879-4942-B34D-8E350B946E89}"/>
              </a:ext>
            </a:extLst>
          </p:cNvPr>
          <p:cNvSpPr txBox="1"/>
          <p:nvPr/>
        </p:nvSpPr>
        <p:spPr>
          <a:xfrm flipH="1">
            <a:off x="1296143" y="4006036"/>
            <a:ext cx="1852020" cy="400110"/>
          </a:xfrm>
          <a:prstGeom prst="rect">
            <a:avLst/>
          </a:prstGeom>
          <a:noFill/>
        </p:spPr>
        <p:txBody>
          <a:bodyPr wrap="square" rtlCol="0">
            <a:spAutoFit/>
          </a:bodyPr>
          <a:lstStyle/>
          <a:p>
            <a:pPr algn="ctr"/>
            <a:r>
              <a:rPr lang="en-US" sz="1000" b="1" dirty="0">
                <a:solidFill>
                  <a:schemeClr val="bg2">
                    <a:lumMod val="10000"/>
                  </a:schemeClr>
                </a:solidFill>
              </a:rPr>
              <a:t>14 Days</a:t>
            </a:r>
          </a:p>
          <a:p>
            <a:pPr algn="ctr"/>
            <a:r>
              <a:rPr lang="en-US" sz="1000" b="1" dirty="0">
                <a:solidFill>
                  <a:schemeClr val="bg2">
                    <a:lumMod val="10000"/>
                  </a:schemeClr>
                </a:solidFill>
              </a:rPr>
              <a:t>Notice of Vote</a:t>
            </a:r>
          </a:p>
        </p:txBody>
      </p:sp>
      <p:sp>
        <p:nvSpPr>
          <p:cNvPr id="46" name="TextBox 45">
            <a:extLst>
              <a:ext uri="{FF2B5EF4-FFF2-40B4-BE49-F238E27FC236}">
                <a16:creationId xmlns:a16="http://schemas.microsoft.com/office/drawing/2014/main" id="{5894A50E-5D16-41CE-A7D4-A410E7DFBC06}"/>
              </a:ext>
            </a:extLst>
          </p:cNvPr>
          <p:cNvSpPr txBox="1"/>
          <p:nvPr/>
        </p:nvSpPr>
        <p:spPr>
          <a:xfrm flipH="1">
            <a:off x="10339980" y="5429782"/>
            <a:ext cx="1852020" cy="553998"/>
          </a:xfrm>
          <a:prstGeom prst="rect">
            <a:avLst/>
          </a:prstGeom>
          <a:noFill/>
        </p:spPr>
        <p:txBody>
          <a:bodyPr wrap="square" rtlCol="0">
            <a:spAutoFit/>
          </a:bodyPr>
          <a:lstStyle/>
          <a:p>
            <a:pPr algn="ctr"/>
            <a:r>
              <a:rPr lang="en-US" sz="1000" b="1" dirty="0">
                <a:solidFill>
                  <a:schemeClr val="bg2">
                    <a:lumMod val="10000"/>
                  </a:schemeClr>
                </a:solidFill>
              </a:rPr>
              <a:t>Publication &amp;</a:t>
            </a:r>
          </a:p>
          <a:p>
            <a:pPr algn="ctr"/>
            <a:r>
              <a:rPr lang="en-US" sz="1000" b="1" dirty="0">
                <a:solidFill>
                  <a:schemeClr val="bg2">
                    <a:lumMod val="10000"/>
                  </a:schemeClr>
                </a:solidFill>
              </a:rPr>
              <a:t>Announcement</a:t>
            </a:r>
          </a:p>
          <a:p>
            <a:pPr algn="ctr"/>
            <a:r>
              <a:rPr lang="en-US" sz="1000" b="1" dirty="0">
                <a:solidFill>
                  <a:schemeClr val="bg2">
                    <a:lumMod val="10000"/>
                  </a:schemeClr>
                </a:solidFill>
              </a:rPr>
              <a:t>1-2 Weeks</a:t>
            </a:r>
          </a:p>
        </p:txBody>
      </p:sp>
      <p:sp>
        <p:nvSpPr>
          <p:cNvPr id="41" name="TextBox 40">
            <a:extLst>
              <a:ext uri="{FF2B5EF4-FFF2-40B4-BE49-F238E27FC236}">
                <a16:creationId xmlns:a16="http://schemas.microsoft.com/office/drawing/2014/main" id="{D3177708-6C47-4A32-BDB9-50C2EE5F3940}"/>
              </a:ext>
            </a:extLst>
          </p:cNvPr>
          <p:cNvSpPr txBox="1"/>
          <p:nvPr/>
        </p:nvSpPr>
        <p:spPr>
          <a:xfrm flipH="1">
            <a:off x="4052188" y="5486181"/>
            <a:ext cx="1852020" cy="400110"/>
          </a:xfrm>
          <a:prstGeom prst="rect">
            <a:avLst/>
          </a:prstGeom>
          <a:solidFill>
            <a:schemeClr val="bg1"/>
          </a:solidFill>
        </p:spPr>
        <p:txBody>
          <a:bodyPr wrap="square" rtlCol="0">
            <a:spAutoFit/>
          </a:bodyPr>
          <a:lstStyle/>
          <a:p>
            <a:pPr marL="171450" indent="-171450" algn="ctr">
              <a:buFont typeface="Arial" panose="020B0604020202020204" pitchFamily="34" charset="0"/>
              <a:buChar char="•"/>
            </a:pPr>
            <a:r>
              <a:rPr lang="en-US" sz="1000" b="1" dirty="0">
                <a:solidFill>
                  <a:schemeClr val="bg2">
                    <a:lumMod val="10000"/>
                  </a:schemeClr>
                </a:solidFill>
              </a:rPr>
              <a:t>Statements of Use</a:t>
            </a:r>
          </a:p>
          <a:p>
            <a:pPr algn="ctr"/>
            <a:r>
              <a:rPr lang="en-US" sz="1000" b="1" dirty="0">
                <a:solidFill>
                  <a:schemeClr val="bg2">
                    <a:lumMod val="10000"/>
                  </a:schemeClr>
                </a:solidFill>
              </a:rPr>
              <a:t>1-6 Months</a:t>
            </a:r>
          </a:p>
        </p:txBody>
      </p:sp>
      <p:sp>
        <p:nvSpPr>
          <p:cNvPr id="49" name="TextBox 48">
            <a:extLst>
              <a:ext uri="{FF2B5EF4-FFF2-40B4-BE49-F238E27FC236}">
                <a16:creationId xmlns:a16="http://schemas.microsoft.com/office/drawing/2014/main" id="{B1BC9A6A-11B1-497D-8BC9-3D7B1C2619BA}"/>
              </a:ext>
            </a:extLst>
          </p:cNvPr>
          <p:cNvSpPr txBox="1"/>
          <p:nvPr/>
        </p:nvSpPr>
        <p:spPr>
          <a:xfrm flipH="1">
            <a:off x="4616458" y="4219085"/>
            <a:ext cx="1852020" cy="246221"/>
          </a:xfrm>
          <a:prstGeom prst="rect">
            <a:avLst/>
          </a:prstGeom>
          <a:solidFill>
            <a:schemeClr val="bg1"/>
          </a:solidFill>
        </p:spPr>
        <p:txBody>
          <a:bodyPr wrap="square" rtlCol="0">
            <a:spAutoFit/>
          </a:bodyPr>
          <a:lstStyle/>
          <a:p>
            <a:pPr algn="ctr"/>
            <a:r>
              <a:rPr lang="en-US" sz="1000" b="1" dirty="0">
                <a:solidFill>
                  <a:schemeClr val="bg2">
                    <a:lumMod val="10000"/>
                  </a:schemeClr>
                </a:solidFill>
              </a:rPr>
              <a:t>3 Statements of Use</a:t>
            </a:r>
          </a:p>
        </p:txBody>
      </p:sp>
      <p:sp>
        <p:nvSpPr>
          <p:cNvPr id="42" name="TextBox 41">
            <a:extLst>
              <a:ext uri="{FF2B5EF4-FFF2-40B4-BE49-F238E27FC236}">
                <a16:creationId xmlns:a16="http://schemas.microsoft.com/office/drawing/2014/main" id="{9EE268BF-C75C-4DDC-AF0B-C6D42FE592FF}"/>
              </a:ext>
            </a:extLst>
          </p:cNvPr>
          <p:cNvSpPr txBox="1"/>
          <p:nvPr/>
        </p:nvSpPr>
        <p:spPr>
          <a:xfrm flipH="1">
            <a:off x="5675353" y="5476513"/>
            <a:ext cx="1707934" cy="400110"/>
          </a:xfrm>
          <a:prstGeom prst="rect">
            <a:avLst/>
          </a:prstGeom>
          <a:noFill/>
        </p:spPr>
        <p:txBody>
          <a:bodyPr wrap="square" rtlCol="0">
            <a:spAutoFit/>
          </a:bodyPr>
          <a:lstStyle/>
          <a:p>
            <a:pPr marL="171450" indent="-171450">
              <a:buFont typeface="Arial" panose="020B0604020202020204" pitchFamily="34" charset="0"/>
              <a:buChar char="•"/>
            </a:pPr>
            <a:r>
              <a:rPr lang="en-US" sz="1000" b="1" dirty="0">
                <a:solidFill>
                  <a:schemeClr val="bg2">
                    <a:lumMod val="10000"/>
                  </a:schemeClr>
                </a:solidFill>
              </a:rPr>
              <a:t>2-3 Weeks Publish</a:t>
            </a:r>
          </a:p>
          <a:p>
            <a:r>
              <a:rPr lang="en-US" sz="1000" b="1" dirty="0">
                <a:solidFill>
                  <a:schemeClr val="bg2">
                    <a:lumMod val="10000"/>
                  </a:schemeClr>
                </a:solidFill>
              </a:rPr>
              <a:t> Candidate Standard</a:t>
            </a:r>
          </a:p>
        </p:txBody>
      </p:sp>
      <p:sp>
        <p:nvSpPr>
          <p:cNvPr id="3" name="Flowchart: Decision 2">
            <a:extLst>
              <a:ext uri="{FF2B5EF4-FFF2-40B4-BE49-F238E27FC236}">
                <a16:creationId xmlns:a16="http://schemas.microsoft.com/office/drawing/2014/main" id="{68A913F2-A27F-9A4B-93CF-DCBCCA61D277}"/>
              </a:ext>
            </a:extLst>
          </p:cNvPr>
          <p:cNvSpPr/>
          <p:nvPr/>
        </p:nvSpPr>
        <p:spPr bwMode="auto">
          <a:xfrm>
            <a:off x="3951571" y="3199342"/>
            <a:ext cx="1576228" cy="1013314"/>
          </a:xfrm>
          <a:prstGeom prst="flowChartDecision">
            <a:avLst/>
          </a:prstGeom>
          <a:solidFill>
            <a:schemeClr val="accent1">
              <a:lumMod val="20000"/>
              <a:lumOff val="80000"/>
            </a:schemeClr>
          </a:solidFill>
          <a:ln>
            <a:solidFill>
              <a:srgbClr val="00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000" b="1" spc="-50" dirty="0">
                <a:solidFill>
                  <a:srgbClr val="1F497D"/>
                </a:solidFill>
                <a:cs typeface="Arial"/>
              </a:rPr>
              <a:t>PS</a:t>
            </a:r>
          </a:p>
          <a:p>
            <a:pPr algn="ctr">
              <a:lnSpc>
                <a:spcPct val="120000"/>
              </a:lnSpc>
            </a:pPr>
            <a:r>
              <a:rPr lang="en-US" sz="1000" b="1" spc="-50" dirty="0">
                <a:solidFill>
                  <a:srgbClr val="1F497D"/>
                </a:solidFill>
                <a:cs typeface="Arial"/>
              </a:rPr>
              <a:t>PGB</a:t>
            </a:r>
          </a:p>
          <a:p>
            <a:pPr algn="ctr">
              <a:lnSpc>
                <a:spcPct val="120000"/>
              </a:lnSpc>
            </a:pPr>
            <a:r>
              <a:rPr lang="en-US" sz="1000" b="1" spc="-50" dirty="0">
                <a:solidFill>
                  <a:srgbClr val="1F497D"/>
                </a:solidFill>
                <a:cs typeface="Arial"/>
              </a:rPr>
              <a:t>Approval</a:t>
            </a:r>
            <a:r>
              <a:rPr lang="en-US" sz="1000" b="1" spc="-50" baseline="30000" dirty="0">
                <a:solidFill>
                  <a:srgbClr val="FF0000"/>
                </a:solidFill>
                <a:cs typeface="Arial"/>
              </a:rPr>
              <a:t>2</a:t>
            </a:r>
          </a:p>
        </p:txBody>
      </p:sp>
      <p:cxnSp>
        <p:nvCxnSpPr>
          <p:cNvPr id="65" name="Straight Arrow Connector 64">
            <a:extLst>
              <a:ext uri="{FF2B5EF4-FFF2-40B4-BE49-F238E27FC236}">
                <a16:creationId xmlns:a16="http://schemas.microsoft.com/office/drawing/2014/main" id="{3A2EEE95-085D-40AB-8368-7C9DE9DC15B8}"/>
              </a:ext>
            </a:extLst>
          </p:cNvPr>
          <p:cNvCxnSpPr>
            <a:cxnSpLocks/>
            <a:stCxn id="3" idx="2"/>
          </p:cNvCxnSpPr>
          <p:nvPr/>
        </p:nvCxnSpPr>
        <p:spPr>
          <a:xfrm flipH="1">
            <a:off x="3621489" y="4212656"/>
            <a:ext cx="1118196" cy="619998"/>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1370BE47-052D-B35A-32A4-08DD966EA207}"/>
              </a:ext>
            </a:extLst>
          </p:cNvPr>
          <p:cNvSpPr txBox="1"/>
          <p:nvPr/>
        </p:nvSpPr>
        <p:spPr>
          <a:xfrm flipH="1">
            <a:off x="2832574" y="4000878"/>
            <a:ext cx="1852020" cy="400110"/>
          </a:xfrm>
          <a:prstGeom prst="rect">
            <a:avLst/>
          </a:prstGeom>
          <a:noFill/>
        </p:spPr>
        <p:txBody>
          <a:bodyPr wrap="square" rtlCol="0">
            <a:spAutoFit/>
          </a:bodyPr>
          <a:lstStyle/>
          <a:p>
            <a:pPr algn="ctr"/>
            <a:r>
              <a:rPr lang="en-US" sz="1000" b="1" dirty="0">
                <a:solidFill>
                  <a:schemeClr val="bg2">
                    <a:lumMod val="10000"/>
                  </a:schemeClr>
                </a:solidFill>
              </a:rPr>
              <a:t>14 Days</a:t>
            </a:r>
          </a:p>
          <a:p>
            <a:pPr algn="ctr"/>
            <a:r>
              <a:rPr lang="en-US" sz="1000" b="1" dirty="0">
                <a:solidFill>
                  <a:schemeClr val="bg2">
                    <a:lumMod val="10000"/>
                  </a:schemeClr>
                </a:solidFill>
              </a:rPr>
              <a:t>Notice of Vote</a:t>
            </a:r>
          </a:p>
        </p:txBody>
      </p:sp>
      <p:sp>
        <p:nvSpPr>
          <p:cNvPr id="69" name="TextBox 68">
            <a:extLst>
              <a:ext uri="{FF2B5EF4-FFF2-40B4-BE49-F238E27FC236}">
                <a16:creationId xmlns:a16="http://schemas.microsoft.com/office/drawing/2014/main" id="{F0B1EA5A-A501-714D-4117-3EBC1E013F1E}"/>
              </a:ext>
            </a:extLst>
          </p:cNvPr>
          <p:cNvSpPr txBox="1"/>
          <p:nvPr/>
        </p:nvSpPr>
        <p:spPr>
          <a:xfrm flipH="1">
            <a:off x="8540227" y="5397531"/>
            <a:ext cx="1852020" cy="246221"/>
          </a:xfrm>
          <a:prstGeom prst="rect">
            <a:avLst/>
          </a:prstGeom>
          <a:noFill/>
        </p:spPr>
        <p:txBody>
          <a:bodyPr wrap="square" rtlCol="0">
            <a:spAutoFit/>
          </a:bodyPr>
          <a:lstStyle/>
          <a:p>
            <a:pPr algn="ctr"/>
            <a:r>
              <a:rPr lang="en-US" sz="1000" b="1" dirty="0">
                <a:solidFill>
                  <a:schemeClr val="bg2">
                    <a:lumMod val="10000"/>
                  </a:schemeClr>
                </a:solidFill>
              </a:rPr>
              <a:t>14 Days</a:t>
            </a:r>
          </a:p>
        </p:txBody>
      </p:sp>
    </p:spTree>
    <p:extLst>
      <p:ext uri="{BB962C8B-B14F-4D97-AF65-F5344CB8AC3E}">
        <p14:creationId xmlns:p14="http://schemas.microsoft.com/office/powerpoint/2010/main" val="3460934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52E4D-37A5-4D6A-9478-96057393945C}"/>
              </a:ext>
            </a:extLst>
          </p:cNvPr>
          <p:cNvSpPr>
            <a:spLocks noGrp="1"/>
          </p:cNvSpPr>
          <p:nvPr>
            <p:ph type="title"/>
          </p:nvPr>
        </p:nvSpPr>
        <p:spPr>
          <a:xfrm>
            <a:off x="609600" y="240701"/>
            <a:ext cx="10972800" cy="1083170"/>
          </a:xfrm>
        </p:spPr>
        <p:txBody>
          <a:bodyPr>
            <a:normAutofit/>
          </a:bodyPr>
          <a:lstStyle/>
          <a:p>
            <a:r>
              <a:rPr lang="en-US" dirty="0"/>
              <a:t>Motion to Approve CY 2025 (Q 2 &amp; 4) Revised PGB Meeting dates</a:t>
            </a:r>
          </a:p>
        </p:txBody>
      </p:sp>
      <p:sp>
        <p:nvSpPr>
          <p:cNvPr id="4" name="Slide Number Placeholder 3">
            <a:extLst>
              <a:ext uri="{FF2B5EF4-FFF2-40B4-BE49-F238E27FC236}">
                <a16:creationId xmlns:a16="http://schemas.microsoft.com/office/drawing/2014/main" id="{232F9F86-FA15-41A5-B9B9-43428562A1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4">
            <a:extLst>
              <a:ext uri="{FF2B5EF4-FFF2-40B4-BE49-F238E27FC236}">
                <a16:creationId xmlns:a16="http://schemas.microsoft.com/office/drawing/2014/main" id="{CDBE064F-7427-4BCA-9E66-CC500B588838}"/>
              </a:ext>
            </a:extLst>
          </p:cNvPr>
          <p:cNvSpPr txBox="1">
            <a:spLocks/>
          </p:cNvSpPr>
          <p:nvPr/>
        </p:nvSpPr>
        <p:spPr>
          <a:xfrm flipH="1">
            <a:off x="318316" y="1323871"/>
            <a:ext cx="5329187" cy="3834896"/>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A proposal signaling PGB intent to proceed</a:t>
            </a:r>
            <a:r>
              <a:rPr lang="en-US" sz="1600" b="1" dirty="0">
                <a:solidFill>
                  <a:srgbClr val="EEECE1">
                    <a:lumMod val="10000"/>
                  </a:srgbClr>
                </a:solidFill>
                <a:latin typeface="Arial"/>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was submitted as a readahead to PGB Voting Members. The proposals are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solidFill>
                <a:srgbClr val="EEECE1">
                  <a:lumMod val="10000"/>
                </a:srgbClr>
              </a:solidFill>
              <a:latin typeface="Arial"/>
            </a:endParaRPr>
          </a:p>
          <a:p>
            <a:pPr marL="571500" lvl="1" indent="-171450" defTabSz="914400">
              <a:spcBef>
                <a:spcPts val="0"/>
              </a:spcBef>
              <a:buClrTx/>
              <a:defRPr/>
            </a:pPr>
            <a:r>
              <a:rPr lang="en-US" sz="1600" dirty="0"/>
              <a:t>Advance NDR v6.0 PSD01 to PS, &amp;</a:t>
            </a:r>
          </a:p>
          <a:p>
            <a:pPr marL="571500" lvl="1" indent="-171450" defTabSz="914400">
              <a:spcBef>
                <a:spcPts val="0"/>
              </a:spcBef>
              <a:buClrTx/>
              <a:defRPr/>
            </a:pPr>
            <a:r>
              <a:rPr lang="en-US" sz="1600" dirty="0"/>
              <a:t>Upon approval of NIEM Model v6.0 PS02 proceed to advance to 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Maker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(NMO-Beth Smalley)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I motion that the following proposals are approved:</a:t>
            </a:r>
            <a:endParaRPr kumimoji="0" lang="en-US" sz="1200" b="0" i="0" u="none" strike="noStrike" kern="1200" cap="none" spc="0" normalizeH="0" baseline="0" noProof="0" dirty="0">
              <a:ln>
                <a:noFill/>
              </a:ln>
              <a:solidFill>
                <a:srgbClr val="334052"/>
              </a:solidFill>
              <a:effectLst/>
              <a:uLnTx/>
              <a:uFillTx/>
              <a:latin typeface="Arial"/>
              <a:ea typeface="+mn-ea"/>
              <a:cs typeface="+mn-cs"/>
            </a:endParaRPr>
          </a:p>
          <a:p>
            <a:pPr marL="28575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endParaRPr>
          </a:p>
          <a:p>
            <a:pPr marL="571500" lvl="1" indent="-171450" defTabSz="914400">
              <a:spcBef>
                <a:spcPts val="0"/>
              </a:spcBef>
              <a:buClrTx/>
              <a:defRPr/>
            </a:pPr>
            <a:r>
              <a:rPr lang="en-US" sz="1600" dirty="0"/>
              <a:t>Advance NDR v6.0 PSD01 to PS, &amp;</a:t>
            </a:r>
          </a:p>
          <a:p>
            <a:pPr marL="571500" lvl="1" indent="-171450" defTabSz="914400">
              <a:spcBef>
                <a:spcPts val="0"/>
              </a:spcBef>
              <a:buClrTx/>
              <a:defRPr/>
            </a:pPr>
            <a:r>
              <a:rPr lang="en-US" sz="1600" dirty="0"/>
              <a:t>Upon approval of NIEM Model v6.0 PS02 proceed to advance to OS</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cxnSp>
        <p:nvCxnSpPr>
          <p:cNvPr id="8" name="Straight Connector 7">
            <a:extLst>
              <a:ext uri="{FF2B5EF4-FFF2-40B4-BE49-F238E27FC236}">
                <a16:creationId xmlns:a16="http://schemas.microsoft.com/office/drawing/2014/main" id="{291D2442-F680-4AF9-9E89-4D5698655E18}"/>
              </a:ext>
            </a:extLst>
          </p:cNvPr>
          <p:cNvCxnSpPr>
            <a:cxnSpLocks/>
          </p:cNvCxnSpPr>
          <p:nvPr/>
        </p:nvCxnSpPr>
        <p:spPr>
          <a:xfrm>
            <a:off x="5883007" y="1052059"/>
            <a:ext cx="84656" cy="5047952"/>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5524B51F-2EFD-EFCF-C824-094AEBC00EFB}"/>
              </a:ext>
            </a:extLst>
          </p:cNvPr>
          <p:cNvSpPr txBox="1"/>
          <p:nvPr/>
        </p:nvSpPr>
        <p:spPr>
          <a:xfrm flipH="1">
            <a:off x="6224339" y="1323871"/>
            <a:ext cx="5566118" cy="176663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1" u="none" strike="noStrike" kern="1200" cap="none" spc="0" normalizeH="0" baseline="0" noProof="0" dirty="0">
                <a:ln>
                  <a:noFill/>
                </a:ln>
                <a:solidFill>
                  <a:srgbClr val="1F497D">
                    <a:lumMod val="75000"/>
                  </a:srgbClr>
                </a:solidFill>
                <a:effectLst/>
                <a:uLnTx/>
                <a:uFillTx/>
                <a:latin typeface="Arial"/>
                <a:ea typeface="+mn-ea"/>
                <a:cs typeface="+mn-cs"/>
              </a:rPr>
              <a:t>SECOND?</a:t>
            </a:r>
          </a:p>
          <a:p>
            <a:pPr marL="285750" marR="0" lvl="1"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1" i="0" u="none" strike="noStrike" kern="1200" cap="none" spc="0" normalizeH="0" baseline="0" noProof="0" dirty="0">
                <a:ln>
                  <a:noFill/>
                </a:ln>
                <a:solidFill>
                  <a:srgbClr val="EEECE1">
                    <a:lumMod val="10000"/>
                  </a:srgbClr>
                </a:solidFill>
                <a:effectLst/>
                <a:uLnTx/>
                <a:uFillTx/>
                <a:latin typeface="Arial"/>
                <a:ea typeface="+mn-ea"/>
                <a:cs typeface="+mn-cs"/>
              </a:rPr>
              <a:t>: </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(Debate) Do any of the members have comments on the proposal?</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Conducts a Simple Majority Vote </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1600" b="1" i="0" u="sng" strike="noStrike" kern="1200" cap="none" spc="0" normalizeH="0" baseline="0" noProof="0" dirty="0">
                <a:ln>
                  <a:noFill/>
                </a:ln>
                <a:solidFill>
                  <a:srgbClr val="EEECE1">
                    <a:lumMod val="10000"/>
                  </a:srgbClr>
                </a:solidFill>
                <a:effectLst/>
                <a:uLnTx/>
                <a:uFillTx/>
                <a:latin typeface="Arial"/>
                <a:ea typeface="+mn-ea"/>
                <a:cs typeface="+mn-cs"/>
              </a:rPr>
              <a:t>Chair</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Announces Vote</a:t>
            </a:r>
          </a:p>
          <a:p>
            <a:pPr marL="285750" marR="0" lvl="0" indent="-28575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grpSp>
        <p:nvGrpSpPr>
          <p:cNvPr id="3" name="Group 2">
            <a:extLst>
              <a:ext uri="{FF2B5EF4-FFF2-40B4-BE49-F238E27FC236}">
                <a16:creationId xmlns:a16="http://schemas.microsoft.com/office/drawing/2014/main" id="{51B97E47-D76A-90B7-38AB-B5E99026C484}"/>
              </a:ext>
            </a:extLst>
          </p:cNvPr>
          <p:cNvGrpSpPr/>
          <p:nvPr/>
        </p:nvGrpSpPr>
        <p:grpSpPr>
          <a:xfrm>
            <a:off x="8801355" y="2826936"/>
            <a:ext cx="3197160" cy="1498198"/>
            <a:chOff x="7368753" y="1052059"/>
            <a:chExt cx="3156574" cy="1848648"/>
          </a:xfrm>
        </p:grpSpPr>
        <p:sp>
          <p:nvSpPr>
            <p:cNvPr id="6" name="TextBox 5">
              <a:extLst>
                <a:ext uri="{FF2B5EF4-FFF2-40B4-BE49-F238E27FC236}">
                  <a16:creationId xmlns:a16="http://schemas.microsoft.com/office/drawing/2014/main" id="{371C890A-65A7-46B8-049E-3D7EF459C873}"/>
                </a:ext>
              </a:extLst>
            </p:cNvPr>
            <p:cNvSpPr txBox="1"/>
            <p:nvPr/>
          </p:nvSpPr>
          <p:spPr>
            <a:xfrm>
              <a:off x="7368753" y="1052059"/>
              <a:ext cx="3156574" cy="1848648"/>
            </a:xfrm>
            <a:prstGeom prst="rect">
              <a:avLst/>
            </a:prstGeom>
            <a:solidFill>
              <a:schemeClr val="bg1">
                <a:lumMod val="95000"/>
              </a:schemeClr>
            </a:solidFill>
            <a:ln w="38100">
              <a:solidFill>
                <a:schemeClr val="tx2">
                  <a:lumMod val="75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8B8B8B"/>
                </a:solidFill>
                <a:effectLst/>
                <a:uLnTx/>
                <a:uFillTx/>
                <a:latin typeface="Arial"/>
                <a:ea typeface="+mn-ea"/>
                <a:cs typeface="+mn-cs"/>
              </a:endParaRPr>
            </a:p>
          </p:txBody>
        </p:sp>
        <p:sp>
          <p:nvSpPr>
            <p:cNvPr id="9" name="TextBox 8">
              <a:extLst>
                <a:ext uri="{FF2B5EF4-FFF2-40B4-BE49-F238E27FC236}">
                  <a16:creationId xmlns:a16="http://schemas.microsoft.com/office/drawing/2014/main" id="{F2AC35E7-61D6-3C9A-4323-EA0F8031E774}"/>
                </a:ext>
              </a:extLst>
            </p:cNvPr>
            <p:cNvSpPr txBox="1"/>
            <p:nvPr/>
          </p:nvSpPr>
          <p:spPr>
            <a:xfrm flipH="1">
              <a:off x="7518857" y="1052059"/>
              <a:ext cx="12944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8B8B8B">
                      <a:lumMod val="50000"/>
                    </a:srgbClr>
                  </a:solidFill>
                  <a:effectLst/>
                  <a:uLnTx/>
                  <a:uFillTx/>
                  <a:latin typeface="Arial"/>
                  <a:ea typeface="+mn-ea"/>
                  <a:cs typeface="+mn-cs"/>
                </a:rPr>
                <a:t>Resolution</a:t>
              </a:r>
            </a:p>
          </p:txBody>
        </p:sp>
        <p:sp>
          <p:nvSpPr>
            <p:cNvPr id="12" name="Rectangle 11">
              <a:extLst>
                <a:ext uri="{FF2B5EF4-FFF2-40B4-BE49-F238E27FC236}">
                  <a16:creationId xmlns:a16="http://schemas.microsoft.com/office/drawing/2014/main" id="{8DABB0D7-E39D-5D70-F9FC-0CAF0D518D9D}"/>
                </a:ext>
              </a:extLst>
            </p:cNvPr>
            <p:cNvSpPr/>
            <p:nvPr/>
          </p:nvSpPr>
          <p:spPr bwMode="auto">
            <a:xfrm>
              <a:off x="7633293" y="1493957"/>
              <a:ext cx="311285" cy="266340"/>
            </a:xfrm>
            <a:prstGeom prst="rect">
              <a:avLst/>
            </a:prstGeom>
            <a:noFill/>
            <a:ln w="28575">
              <a:solidFill>
                <a:srgbClr val="00B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3" name="Rectangle 12">
              <a:extLst>
                <a:ext uri="{FF2B5EF4-FFF2-40B4-BE49-F238E27FC236}">
                  <a16:creationId xmlns:a16="http://schemas.microsoft.com/office/drawing/2014/main" id="{93E045C8-45B9-1FCE-C4B7-F09308D91547}"/>
                </a:ext>
              </a:extLst>
            </p:cNvPr>
            <p:cNvSpPr/>
            <p:nvPr/>
          </p:nvSpPr>
          <p:spPr bwMode="auto">
            <a:xfrm>
              <a:off x="7633293" y="1937601"/>
              <a:ext cx="311285" cy="266340"/>
            </a:xfrm>
            <a:prstGeom prst="rect">
              <a:avLst/>
            </a:prstGeom>
            <a:noFill/>
            <a:ln w="28575">
              <a:solidFill>
                <a:schemeClr val="bg2">
                  <a:lumMod val="1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4" name="Rectangle 13">
              <a:extLst>
                <a:ext uri="{FF2B5EF4-FFF2-40B4-BE49-F238E27FC236}">
                  <a16:creationId xmlns:a16="http://schemas.microsoft.com/office/drawing/2014/main" id="{3EF7F649-1F8C-ABE0-2F0E-0590077DAD53}"/>
                </a:ext>
              </a:extLst>
            </p:cNvPr>
            <p:cNvSpPr/>
            <p:nvPr/>
          </p:nvSpPr>
          <p:spPr bwMode="auto">
            <a:xfrm>
              <a:off x="7633292" y="2469669"/>
              <a:ext cx="311285" cy="266340"/>
            </a:xfrm>
            <a:prstGeom prst="rect">
              <a:avLst/>
            </a:prstGeom>
            <a:noFill/>
            <a:ln w="28575">
              <a:solidFill>
                <a:srgbClr val="FF000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solidFill>
                    <a:srgbClr val="00B050"/>
                  </a:solidFill>
                </a:ln>
                <a:noFill/>
                <a:effectLst/>
                <a:uLnTx/>
                <a:uFillTx/>
                <a:latin typeface="Arial"/>
                <a:ea typeface="+mn-ea"/>
                <a:cs typeface="Arial"/>
              </a:endParaRPr>
            </a:p>
          </p:txBody>
        </p:sp>
        <p:sp>
          <p:nvSpPr>
            <p:cNvPr id="15" name="TextBox 14">
              <a:extLst>
                <a:ext uri="{FF2B5EF4-FFF2-40B4-BE49-F238E27FC236}">
                  <a16:creationId xmlns:a16="http://schemas.microsoft.com/office/drawing/2014/main" id="{0CDB2D0E-A323-5CA6-F67E-C33654F22624}"/>
                </a:ext>
              </a:extLst>
            </p:cNvPr>
            <p:cNvSpPr txBox="1"/>
            <p:nvPr/>
          </p:nvSpPr>
          <p:spPr>
            <a:xfrm>
              <a:off x="8054502" y="1435311"/>
              <a:ext cx="10505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Arial"/>
                  <a:ea typeface="+mn-ea"/>
                  <a:cs typeface="+mn-cs"/>
                </a:rPr>
                <a:t>Approve</a:t>
              </a:r>
            </a:p>
          </p:txBody>
        </p:sp>
        <p:sp>
          <p:nvSpPr>
            <p:cNvPr id="16" name="TextBox 15">
              <a:extLst>
                <a:ext uri="{FF2B5EF4-FFF2-40B4-BE49-F238E27FC236}">
                  <a16:creationId xmlns:a16="http://schemas.microsoft.com/office/drawing/2014/main" id="{39122D93-09F7-EFA4-C4FB-B3065DD1BBBD}"/>
                </a:ext>
              </a:extLst>
            </p:cNvPr>
            <p:cNvSpPr txBox="1"/>
            <p:nvPr/>
          </p:nvSpPr>
          <p:spPr>
            <a:xfrm>
              <a:off x="8054502" y="1879388"/>
              <a:ext cx="233910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Approve w/Comment</a:t>
              </a:r>
            </a:p>
          </p:txBody>
        </p:sp>
        <p:sp>
          <p:nvSpPr>
            <p:cNvPr id="17" name="TextBox 16">
              <a:extLst>
                <a:ext uri="{FF2B5EF4-FFF2-40B4-BE49-F238E27FC236}">
                  <a16:creationId xmlns:a16="http://schemas.microsoft.com/office/drawing/2014/main" id="{2B89E0CC-F75F-5D8A-7AA5-7816F8B68EFD}"/>
                </a:ext>
              </a:extLst>
            </p:cNvPr>
            <p:cNvSpPr txBox="1"/>
            <p:nvPr/>
          </p:nvSpPr>
          <p:spPr>
            <a:xfrm>
              <a:off x="8054502" y="2437982"/>
              <a:ext cx="147405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Table/Reject</a:t>
              </a:r>
            </a:p>
          </p:txBody>
        </p:sp>
        <p:sp>
          <p:nvSpPr>
            <p:cNvPr id="18" name="TextBox 17">
              <a:extLst>
                <a:ext uri="{FF2B5EF4-FFF2-40B4-BE49-F238E27FC236}">
                  <a16:creationId xmlns:a16="http://schemas.microsoft.com/office/drawing/2014/main" id="{D1A513C3-23B7-F93D-77CC-028F52B29C77}"/>
                </a:ext>
              </a:extLst>
            </p:cNvPr>
            <p:cNvSpPr txBox="1"/>
            <p:nvPr/>
          </p:nvSpPr>
          <p:spPr>
            <a:xfrm>
              <a:off x="7608272" y="1372393"/>
              <a:ext cx="361323" cy="6456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grpSp>
    </p:spTree>
    <p:extLst>
      <p:ext uri="{BB962C8B-B14F-4D97-AF65-F5344CB8AC3E}">
        <p14:creationId xmlns:p14="http://schemas.microsoft.com/office/powerpoint/2010/main" val="1277474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BB4F3-DE51-7C2B-8A31-5BF4F8DA54AF}"/>
              </a:ext>
            </a:extLst>
          </p:cNvPr>
          <p:cNvSpPr>
            <a:spLocks noGrp="1"/>
          </p:cNvSpPr>
          <p:nvPr>
            <p:ph type="title"/>
          </p:nvPr>
        </p:nvSpPr>
        <p:spPr>
          <a:xfrm>
            <a:off x="426720" y="342314"/>
            <a:ext cx="11338560" cy="548640"/>
          </a:xfrm>
        </p:spPr>
        <p:txBody>
          <a:bodyPr>
            <a:normAutofit fontScale="90000"/>
          </a:bodyPr>
          <a:lstStyle/>
          <a:p>
            <a:r>
              <a:rPr lang="en-US" sz="3200" dirty="0"/>
              <a:t>NTAC Update - NDR v6.0 PSD01</a:t>
            </a:r>
            <a:br>
              <a:rPr lang="en-US" dirty="0"/>
            </a:br>
            <a:br>
              <a:rPr lang="en-US" dirty="0"/>
            </a:br>
            <a:endParaRPr lang="en-US" dirty="0"/>
          </a:p>
        </p:txBody>
      </p:sp>
      <p:sp>
        <p:nvSpPr>
          <p:cNvPr id="3" name="Content Placeholder 2">
            <a:extLst>
              <a:ext uri="{FF2B5EF4-FFF2-40B4-BE49-F238E27FC236}">
                <a16:creationId xmlns:a16="http://schemas.microsoft.com/office/drawing/2014/main" id="{0DCD1BB7-443C-34EB-9A25-E930F326C821}"/>
              </a:ext>
            </a:extLst>
          </p:cNvPr>
          <p:cNvSpPr>
            <a:spLocks noGrp="1"/>
          </p:cNvSpPr>
          <p:nvPr>
            <p:ph idx="1"/>
          </p:nvPr>
        </p:nvSpPr>
        <p:spPr>
          <a:xfrm>
            <a:off x="541020" y="998312"/>
            <a:ext cx="11338560" cy="4861375"/>
          </a:xfrm>
        </p:spPr>
        <p:txBody>
          <a:bodyPr/>
          <a:lstStyle/>
          <a:p>
            <a:r>
              <a:rPr lang="en-US" dirty="0">
                <a:solidFill>
                  <a:schemeClr val="bg2">
                    <a:lumMod val="10000"/>
                  </a:schemeClr>
                </a:solidFill>
              </a:rPr>
              <a:t>NDR v 6.0 PSD01 Approved by PGB 20 Jan 2025 Vote</a:t>
            </a:r>
          </a:p>
          <a:p>
            <a:r>
              <a:rPr lang="en-US" dirty="0">
                <a:solidFill>
                  <a:schemeClr val="bg2">
                    <a:lumMod val="10000"/>
                  </a:schemeClr>
                </a:solidFill>
              </a:rPr>
              <a:t>A major rewrite of NDR 5.0</a:t>
            </a:r>
          </a:p>
          <a:p>
            <a:pPr lvl="1"/>
            <a:r>
              <a:rPr lang="en-US" dirty="0">
                <a:solidFill>
                  <a:schemeClr val="bg2">
                    <a:lumMod val="10000"/>
                  </a:schemeClr>
                </a:solidFill>
              </a:rPr>
              <a:t>A new abstract UML metamodel defining the information content of a NIEM model</a:t>
            </a:r>
          </a:p>
          <a:p>
            <a:pPr lvl="1"/>
            <a:r>
              <a:rPr lang="en-US" dirty="0">
                <a:solidFill>
                  <a:schemeClr val="bg2">
                    <a:lumMod val="10000"/>
                  </a:schemeClr>
                </a:solidFill>
              </a:rPr>
              <a:t>Two concrete model formats:  XSD and CMF</a:t>
            </a:r>
          </a:p>
          <a:p>
            <a:pPr lvl="1"/>
            <a:r>
              <a:rPr lang="en-US" dirty="0">
                <a:solidFill>
                  <a:schemeClr val="bg2">
                    <a:lumMod val="10000"/>
                  </a:schemeClr>
                </a:solidFill>
              </a:rPr>
              <a:t>Two supported message formats: XML and JSON</a:t>
            </a:r>
          </a:p>
          <a:p>
            <a:pPr lvl="1"/>
            <a:r>
              <a:rPr lang="en-US" dirty="0">
                <a:solidFill>
                  <a:schemeClr val="bg2">
                    <a:lumMod val="10000"/>
                  </a:schemeClr>
                </a:solidFill>
              </a:rPr>
              <a:t>Simplified conformance rules for message schemas</a:t>
            </a:r>
          </a:p>
          <a:p>
            <a:pPr lvl="1"/>
            <a:r>
              <a:rPr lang="en-US" dirty="0">
                <a:solidFill>
                  <a:schemeClr val="bg2">
                    <a:lumMod val="10000"/>
                  </a:schemeClr>
                </a:solidFill>
              </a:rPr>
              <a:t>Changes to augmentation and metadata</a:t>
            </a:r>
          </a:p>
          <a:p>
            <a:pPr lvl="1"/>
            <a:r>
              <a:rPr lang="en-US" dirty="0">
                <a:solidFill>
                  <a:schemeClr val="bg2">
                    <a:lumMod val="10000"/>
                  </a:schemeClr>
                </a:solidFill>
              </a:rPr>
              <a:t>More explanation, (slightly) less technical detail</a:t>
            </a:r>
          </a:p>
          <a:p>
            <a:r>
              <a:rPr lang="en-US" dirty="0">
                <a:solidFill>
                  <a:schemeClr val="bg2">
                    <a:lumMod val="10000"/>
                  </a:schemeClr>
                </a:solidFill>
              </a:rPr>
              <a:t>PSD01 available: </a:t>
            </a: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rPr>
              <a:t>HTTPs</a:t>
            </a: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://github</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.com/niemopen/niem-naming-design-rules</a:t>
            </a:r>
            <a:endParaRPr lang="en-US" dirty="0">
              <a:solidFill>
                <a:schemeClr val="bg2">
                  <a:lumMod val="10000"/>
                </a:schemeClr>
              </a:solidFill>
            </a:endParaRPr>
          </a:p>
          <a:p>
            <a:r>
              <a:rPr lang="en-US" dirty="0">
                <a:solidFill>
                  <a:schemeClr val="bg2">
                    <a:lumMod val="10000"/>
                  </a:schemeClr>
                </a:solidFill>
              </a:rPr>
              <a:t>Motion to Advance NDR to Project Specification Approved by PGB 30 Jan 2025 </a:t>
            </a:r>
            <a:endParaRPr lang="en-US" dirty="0">
              <a:latin typeface="Aptos" panose="020F0502020204030204" pitchFamily="34" charset="0"/>
            </a:endParaRPr>
          </a:p>
          <a:p>
            <a:endParaRPr lang="en-US" dirty="0">
              <a:solidFill>
                <a:schemeClr val="bg2">
                  <a:lumMod val="10000"/>
                </a:schemeClr>
              </a:solidFill>
            </a:endParaRPr>
          </a:p>
          <a:p>
            <a:endParaRPr lang="en-US" dirty="0">
              <a:solidFill>
                <a:schemeClr val="bg2">
                  <a:lumMod val="10000"/>
                </a:schemeClr>
              </a:solidFill>
            </a:endParaRPr>
          </a:p>
        </p:txBody>
      </p:sp>
      <p:sp>
        <p:nvSpPr>
          <p:cNvPr id="4" name="Title 1">
            <a:extLst>
              <a:ext uri="{FF2B5EF4-FFF2-40B4-BE49-F238E27FC236}">
                <a16:creationId xmlns:a16="http://schemas.microsoft.com/office/drawing/2014/main" id="{52B0BE9D-4A96-DA9C-E9B0-4025BAD82019}"/>
              </a:ext>
            </a:extLst>
          </p:cNvPr>
          <p:cNvSpPr txBox="1">
            <a:spLocks/>
          </p:cNvSpPr>
          <p:nvPr/>
        </p:nvSpPr>
        <p:spPr>
          <a:xfrm>
            <a:off x="696352" y="3154680"/>
            <a:ext cx="11338560" cy="548640"/>
          </a:xfrm>
          <a:prstGeom prst="rect">
            <a:avLst/>
          </a:prstGeom>
        </p:spPr>
        <p:txBody>
          <a:bodyPr vert="horz" lIns="91440" tIns="45720" rIns="91440" bIns="45720" rtlCol="0" anchor="t">
            <a:normAutofit/>
          </a:bodyPr>
          <a:lst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a:lstStyle>
          <a:p>
            <a:r>
              <a:rPr lang="en-US" dirty="0"/>
              <a:t>	</a:t>
            </a:r>
          </a:p>
        </p:txBody>
      </p:sp>
    </p:spTree>
    <p:extLst>
      <p:ext uri="{BB962C8B-B14F-4D97-AF65-F5344CB8AC3E}">
        <p14:creationId xmlns:p14="http://schemas.microsoft.com/office/powerpoint/2010/main" val="1065407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a:xfrm>
            <a:off x="609600" y="388275"/>
            <a:ext cx="10972800" cy="497550"/>
          </a:xfrm>
        </p:spPr>
        <p:txBody>
          <a:bodyPr/>
          <a:lstStyle/>
          <a:p>
            <a:r>
              <a:rPr lang="en-US" dirty="0"/>
              <a:t>NTAC Update - Niem Model v6.0 PS02</a:t>
            </a:r>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26</a:t>
            </a:fld>
            <a:endParaRPr lang="en-US" dirty="0"/>
          </a:p>
        </p:txBody>
      </p:sp>
      <p:sp>
        <p:nvSpPr>
          <p:cNvPr id="6" name="Content Placeholder 2">
            <a:extLst>
              <a:ext uri="{FF2B5EF4-FFF2-40B4-BE49-F238E27FC236}">
                <a16:creationId xmlns:a16="http://schemas.microsoft.com/office/drawing/2014/main" id="{00BB3CEC-52A1-DBB9-E72C-6018ABD31F41}"/>
              </a:ext>
            </a:extLst>
          </p:cNvPr>
          <p:cNvSpPr txBox="1">
            <a:spLocks/>
          </p:cNvSpPr>
          <p:nvPr/>
        </p:nvSpPr>
        <p:spPr>
          <a:xfrm>
            <a:off x="541020" y="998312"/>
            <a:ext cx="11338560" cy="4861375"/>
          </a:xfrm>
          <a:prstGeom prst="rect">
            <a:avLst/>
          </a:prstGeom>
        </p:spPr>
        <p:txBody>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2">
                    <a:lumMod val="10000"/>
                  </a:schemeClr>
                </a:solidFill>
              </a:rPr>
              <a:t>NIEM Model v 6.0 PS02 Approved by PGB 10 Feb 2025 Vote</a:t>
            </a:r>
          </a:p>
          <a:p>
            <a:pPr lvl="1"/>
            <a:r>
              <a:rPr lang="en-US" dirty="0">
                <a:solidFill>
                  <a:schemeClr val="tx1">
                    <a:lumMod val="50000"/>
                  </a:schemeClr>
                </a:solidFill>
              </a:rPr>
              <a:t>Minor adjustments to the structures namespace to support NDR updates</a:t>
            </a:r>
          </a:p>
          <a:p>
            <a:pPr lvl="1"/>
            <a:r>
              <a:rPr lang="en-US" dirty="0">
                <a:solidFill>
                  <a:schemeClr val="tx1">
                    <a:lumMod val="50000"/>
                  </a:schemeClr>
                </a:solidFill>
              </a:rPr>
              <a:t>Update internal draft version numbers</a:t>
            </a:r>
          </a:p>
          <a:p>
            <a:r>
              <a:rPr lang="en-US" dirty="0">
                <a:solidFill>
                  <a:schemeClr val="bg2">
                    <a:lumMod val="10000"/>
                  </a:schemeClr>
                </a:solidFill>
              </a:rPr>
              <a:t>PSD01 available: </a:t>
            </a:r>
            <a:r>
              <a:rPr lang="en-US" dirty="0">
                <a:solidFill>
                  <a:schemeClr val="bg2">
                    <a:lumMod val="10000"/>
                  </a:schemeClr>
                </a:solidFill>
                <a:highlight>
                  <a:srgbClr val="FFFF00"/>
                </a:highlight>
              </a:rPr>
              <a:t>XXXXXXXXXXXXXXXXXXXXX</a:t>
            </a:r>
          </a:p>
          <a:p>
            <a:r>
              <a:rPr lang="en-US" dirty="0">
                <a:solidFill>
                  <a:schemeClr val="bg2">
                    <a:lumMod val="10000"/>
                  </a:schemeClr>
                </a:solidFill>
              </a:rPr>
              <a:t>Motion to Advance NIEM Model v6.0 PSD02 to OASIS Specification Approved by PGB 30 Jan 2025 </a:t>
            </a:r>
            <a:endParaRPr lang="en-US" dirty="0">
              <a:latin typeface="Aptos" panose="020F0502020204030204" pitchFamily="34" charset="0"/>
            </a:endParaRPr>
          </a:p>
          <a:p>
            <a:endParaRPr lang="en-US" dirty="0">
              <a:solidFill>
                <a:schemeClr val="bg2">
                  <a:lumMod val="10000"/>
                </a:schemeClr>
              </a:solidFill>
            </a:endParaRPr>
          </a:p>
          <a:p>
            <a:endParaRPr lang="en-US" dirty="0">
              <a:solidFill>
                <a:schemeClr val="bg2">
                  <a:lumMod val="10000"/>
                </a:schemeClr>
              </a:solidFill>
            </a:endParaRPr>
          </a:p>
        </p:txBody>
      </p:sp>
    </p:spTree>
    <p:extLst>
      <p:ext uri="{BB962C8B-B14F-4D97-AF65-F5344CB8AC3E}">
        <p14:creationId xmlns:p14="http://schemas.microsoft.com/office/powerpoint/2010/main" val="2583149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p:txBody>
          <a:bodyPr>
            <a:normAutofit/>
          </a:bodyPr>
          <a:lstStyle/>
          <a:p>
            <a:r>
              <a:rPr lang="en-US" sz="3200" dirty="0"/>
              <a:t>NBAC TSC Update</a:t>
            </a:r>
          </a:p>
        </p:txBody>
      </p:sp>
      <p:sp>
        <p:nvSpPr>
          <p:cNvPr id="3" name="Text Placeholder 2">
            <a:extLst>
              <a:ext uri="{FF2B5EF4-FFF2-40B4-BE49-F238E27FC236}">
                <a16:creationId xmlns:a16="http://schemas.microsoft.com/office/drawing/2014/main" id="{7A4C6D10-6B4F-481B-802A-021B9A1ACA0F}"/>
              </a:ext>
            </a:extLst>
          </p:cNvPr>
          <p:cNvSpPr>
            <a:spLocks noGrp="1"/>
          </p:cNvSpPr>
          <p:nvPr>
            <p:ph type="body" sz="quarter" idx="13"/>
          </p:nvPr>
        </p:nvSpPr>
        <p:spPr>
          <a:xfrm>
            <a:off x="609600" y="1200150"/>
            <a:ext cx="11079192" cy="4956810"/>
          </a:xfrm>
        </p:spPr>
        <p:txBody>
          <a:bodyPr>
            <a:normAutofit/>
          </a:bodyPr>
          <a:lstStyle/>
          <a:p>
            <a:r>
              <a:rPr lang="en-US" dirty="0"/>
              <a:t>Obtain 3 Statements-of-Use for NIEM Model v6.0</a:t>
            </a:r>
          </a:p>
          <a:p>
            <a:r>
              <a:rPr lang="en-US" dirty="0"/>
              <a:t>Advance impending NIEM Model Version 6.0 PS02 to OS</a:t>
            </a:r>
          </a:p>
          <a:p>
            <a:r>
              <a:rPr lang="en-US" dirty="0"/>
              <a:t>Onboard:</a:t>
            </a:r>
          </a:p>
          <a:p>
            <a:pPr lvl="1"/>
            <a:r>
              <a:rPr lang="en-US" dirty="0"/>
              <a:t>Analytical Laboratory Domain/Sub-Committee</a:t>
            </a:r>
          </a:p>
          <a:p>
            <a:pPr lvl="1"/>
            <a:r>
              <a:rPr lang="en-US" dirty="0"/>
              <a:t>Identity Management Domain/Sub-Committee</a:t>
            </a:r>
          </a:p>
          <a:p>
            <a:pPr marL="457200" lvl="1" indent="0">
              <a:buNone/>
            </a:pPr>
            <a:endParaRPr lang="en-US" dirty="0"/>
          </a:p>
          <a:p>
            <a:r>
              <a:rPr lang="en-US" dirty="0"/>
              <a:t>Assist Defense Forensics &amp; Biometrics with content contributions</a:t>
            </a:r>
          </a:p>
          <a:p>
            <a:r>
              <a:rPr lang="en-US" dirty="0"/>
              <a:t>Assist Learning &amp; Development Domain with vocabularies/content</a:t>
            </a:r>
          </a:p>
          <a:p>
            <a:r>
              <a:rPr lang="en-US" dirty="0"/>
              <a:t>Support Operational Energy initiative as needed</a:t>
            </a:r>
          </a:p>
          <a:p>
            <a:endParaRPr lang="en-US" dirty="0"/>
          </a:p>
          <a:p>
            <a:endParaRPr lang="en-US" dirty="0"/>
          </a:p>
          <a:p>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136435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p:txBody>
          <a:bodyPr>
            <a:normAutofit/>
          </a:bodyPr>
          <a:lstStyle/>
          <a:p>
            <a:r>
              <a:rPr lang="en-US" sz="3200" dirty="0"/>
              <a:t>Nmo TSC Update</a:t>
            </a:r>
          </a:p>
        </p:txBody>
      </p:sp>
      <p:sp>
        <p:nvSpPr>
          <p:cNvPr id="3" name="Text Placeholder 2">
            <a:extLst>
              <a:ext uri="{FF2B5EF4-FFF2-40B4-BE49-F238E27FC236}">
                <a16:creationId xmlns:a16="http://schemas.microsoft.com/office/drawing/2014/main" id="{7A4C6D10-6B4F-481B-802A-021B9A1ACA0F}"/>
              </a:ext>
            </a:extLst>
          </p:cNvPr>
          <p:cNvSpPr>
            <a:spLocks noGrp="1"/>
          </p:cNvSpPr>
          <p:nvPr>
            <p:ph type="body" sz="quarter" idx="13"/>
          </p:nvPr>
        </p:nvSpPr>
        <p:spPr>
          <a:xfrm>
            <a:off x="503208" y="1163590"/>
            <a:ext cx="11079192" cy="4908598"/>
          </a:xfrm>
        </p:spPr>
        <p:txBody>
          <a:bodyPr>
            <a:normAutofit fontScale="85000" lnSpcReduction="20000"/>
          </a:bodyPr>
          <a:lstStyle/>
          <a:p>
            <a:r>
              <a:rPr lang="en-US" dirty="0"/>
              <a:t>Moving Reveal Summit to Fall 2025</a:t>
            </a:r>
          </a:p>
          <a:p>
            <a:r>
              <a:rPr lang="en-US" dirty="0"/>
              <a:t>Potential “new” domains/sub-committees</a:t>
            </a:r>
          </a:p>
          <a:p>
            <a:pPr lvl="1"/>
            <a:r>
              <a:rPr lang="en-US" dirty="0"/>
              <a:t>Cyber – DC3 discussions to invigorate Cyber continue</a:t>
            </a:r>
          </a:p>
          <a:p>
            <a:pPr lvl="1"/>
            <a:r>
              <a:rPr lang="en-US" dirty="0"/>
              <a:t>Multilateral Interoperability Programme (MIP)/ MIP Information Model (MIM) discussions</a:t>
            </a:r>
          </a:p>
          <a:p>
            <a:pPr lvl="2"/>
            <a:r>
              <a:rPr lang="en-US" dirty="0">
                <a:hlinkClick r:id="rId3"/>
              </a:rPr>
              <a:t>https://www.mimworld.org/portal/projects/welcome/wiki/Welcome</a:t>
            </a:r>
            <a:endParaRPr lang="en-US" dirty="0"/>
          </a:p>
          <a:p>
            <a:pPr lvl="1"/>
            <a:r>
              <a:rPr lang="en-US" dirty="0"/>
              <a:t>Analytic Laboratories (AL) domain/sub-committee onboarding discussions continue</a:t>
            </a:r>
          </a:p>
          <a:p>
            <a:pPr lvl="2"/>
            <a:r>
              <a:rPr lang="en-US" dirty="0">
                <a:hlinkClick r:id="rId4"/>
              </a:rPr>
              <a:t>https://www.icln.org/</a:t>
            </a:r>
            <a:endParaRPr lang="en-US" dirty="0"/>
          </a:p>
          <a:p>
            <a:r>
              <a:rPr lang="en-US" dirty="0"/>
              <a:t>Progress</a:t>
            </a:r>
          </a:p>
          <a:p>
            <a:pPr lvl="1"/>
            <a:r>
              <a:rPr lang="en-US" dirty="0"/>
              <a:t>NDR v6.0 PSD01 approved</a:t>
            </a:r>
          </a:p>
          <a:p>
            <a:pPr lvl="1"/>
            <a:r>
              <a:rPr lang="en-US" dirty="0"/>
              <a:t>Model Version 6.0 PS02 special majority vote scheduled</a:t>
            </a:r>
          </a:p>
          <a:p>
            <a:pPr lvl="1"/>
            <a:r>
              <a:rPr lang="en-US" dirty="0"/>
              <a:t>API 2.0 work continues</a:t>
            </a:r>
          </a:p>
          <a:p>
            <a:pPr lvl="1"/>
            <a:r>
              <a:rPr lang="en-US" dirty="0"/>
              <a:t>Training updates reflecting Model Version 6.0 and NDR 6 continue</a:t>
            </a:r>
          </a:p>
          <a:p>
            <a:pPr lvl="1"/>
            <a:r>
              <a:rPr lang="en-US" dirty="0"/>
              <a:t>MilOps</a:t>
            </a:r>
          </a:p>
          <a:p>
            <a:pPr lvl="2"/>
            <a:r>
              <a:rPr lang="en-US" dirty="0"/>
              <a:t>Ongoing efforts (Model Content/MEPs)</a:t>
            </a:r>
          </a:p>
          <a:p>
            <a:pPr lvl="3"/>
            <a:r>
              <a:rPr lang="en-US" dirty="0"/>
              <a:t>DMDC</a:t>
            </a:r>
          </a:p>
          <a:p>
            <a:pPr lvl="3"/>
            <a:r>
              <a:rPr lang="en-US" dirty="0"/>
              <a:t>USMTF</a:t>
            </a:r>
          </a:p>
          <a:p>
            <a:pPr lvl="3"/>
            <a:r>
              <a:rPr lang="en-US" dirty="0"/>
              <a:t>DISA</a:t>
            </a:r>
          </a:p>
          <a:p>
            <a:pPr lvl="1" fontAlgn="base"/>
            <a:r>
              <a:rPr lang="en-US" dirty="0"/>
              <a:t>USDOT Model Minimum Uniform Crash Criteria (MMUCC) updates</a:t>
            </a:r>
          </a:p>
          <a:p>
            <a:pPr marL="457200" lvl="1" indent="0" fontAlgn="base">
              <a:buNone/>
            </a:pPr>
            <a:endParaRPr lang="en-US" b="0" i="0" dirty="0">
              <a:solidFill>
                <a:srgbClr val="8B8B8B"/>
              </a:solidFill>
              <a:effectLst/>
              <a:latin typeface="Arial" panose="020B0604020202020204" pitchFamily="34" charset="0"/>
            </a:endParaRPr>
          </a:p>
          <a:p>
            <a:pPr marL="457200" lvl="1" indent="0">
              <a:buNone/>
            </a:pPr>
            <a:endParaRPr lang="en-US" dirty="0"/>
          </a:p>
          <a:p>
            <a:endParaRPr lang="en-US" dirty="0"/>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fld id="{6E6030FC-FB78-5E4D-92EA-5D9433591EA9}" type="slidenum">
              <a:rPr lang="en-US" smtClean="0"/>
              <a:pPr/>
              <a:t>28</a:t>
            </a:fld>
            <a:endParaRPr lang="en-US" dirty="0"/>
          </a:p>
        </p:txBody>
      </p:sp>
    </p:spTree>
    <p:extLst>
      <p:ext uri="{BB962C8B-B14F-4D97-AF65-F5344CB8AC3E}">
        <p14:creationId xmlns:p14="http://schemas.microsoft.com/office/powerpoint/2010/main" val="1109971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rPr>
              <a:t>R</a:t>
            </a:r>
            <a:r>
              <a:rPr lang="en-US" sz="3200" dirty="0">
                <a:solidFill>
                  <a:srgbClr val="005170"/>
                </a:solidFill>
                <a:latin typeface="+mj-lt"/>
                <a:cs typeface="+mj-cs"/>
              </a:rPr>
              <a:t>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756994" y="4142552"/>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2">
                  <a:extLst>
                    <a:ext uri="{A12FA001-AC4F-418D-AE19-62706E023703}">
                      <ahyp:hlinkClr xmlns:ahyp="http://schemas.microsoft.com/office/drawing/2018/hyperlinkcolor" val="tx"/>
                    </a:ext>
                  </a:extLst>
                </a:hlinkClick>
              </a:rPr>
              <a:t>https://twitter.com/NIEMconnects?ref_src=twsrc%5Etfw</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9800" y="1812310"/>
            <a:ext cx="2124685" cy="9848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4">
                  <a:extLst>
                    <a:ext uri="{A12FA001-AC4F-418D-AE19-62706E023703}">
                      <ahyp:hlinkClr xmlns:ahyp="http://schemas.microsoft.com/office/drawing/2018/hyperlinkcolor" val="tx"/>
                    </a:ext>
                  </a:extLst>
                </a:hlinkClick>
              </a:rPr>
              <a:t>https://www.linkedin.com/groups/1903175/profile</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9800" y="2737548"/>
            <a:ext cx="2045610"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1F497D">
                    <a:lumMod val="60000"/>
                    <a:lumOff val="40000"/>
                  </a:srgbClr>
                </a:solidFill>
                <a:latin typeface="Calibri" panose="020F0502020204030204" pitchFamily="34" charset="0"/>
                <a:hlinkClick r:id="rId16">
                  <a:extLst>
                    <a:ext uri="{A12FA001-AC4F-418D-AE19-62706E023703}">
                      <ahyp:hlinkClr xmlns:ahyp="http://schemas.microsoft.com/office/drawing/2018/hyperlinkcolor" val="tx"/>
                    </a:ext>
                  </a:extLst>
                </a:hlinkClick>
              </a:rPr>
              <a:t>https://www.youtube.com/channel/UCg9qV22PXLBjG41hc-EwVrQ</a:t>
            </a:r>
            <a:endParaRPr lang="en-US" sz="1600" dirty="0">
              <a:solidFill>
                <a:srgbClr val="1F497D">
                  <a:lumMod val="60000"/>
                  <a:lumOff val="40000"/>
                </a:srgbClr>
              </a:solidFill>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8">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354624" y="1724466"/>
            <a:ext cx="5296450" cy="4930581"/>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9">
                  <a:extLst>
                    <a:ext uri="{A12FA001-AC4F-418D-AE19-62706E023703}">
                      <ahyp:hlinkClr xmlns:ahyp="http://schemas.microsoft.com/office/drawing/2018/hyperlinkcolor" val="tx"/>
                    </a:ext>
                  </a:extLst>
                </a:hlinkClick>
              </a:rPr>
              <a:t>https://github.com/niemopen/ntac-admin</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https://github.com/niemopen/nbac-admin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https://github.com/niemopen/nmo-admin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2">
                  <a:extLst>
                    <a:ext uri="{A12FA001-AC4F-418D-AE19-62706E023703}">
                      <ahyp:hlinkClr xmlns:ahyp="http://schemas.microsoft.com/office/drawing/2018/hyperlinkcolor" val="tx"/>
                    </a:ext>
                  </a:extLst>
                </a:hlinkClick>
              </a:rPr>
              <a:t>https://niemopen.slack.com/</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https://lists.oasis-open-projects.org/g/niemopen</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https://lists.oasis-open-projects.org/g/niemopen-pgb</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https://lists.oasis-open-projects.org/g/niemopen-ntactsc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https://lists.oasis-open-projects.org/g/niemopen-nbactsc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6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https://lists.oasis-open-projects.org/g/niemopen-nmotsc</a:t>
            </a:r>
            <a:endParaRPr kumimoji="0" lang="en-US" sz="105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197737" y="1191894"/>
            <a:ext cx="5698740" cy="307777"/>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hlinkClick r:id="rId28"/>
              </a:rPr>
              <a:t>katherine.b.escobar.civ@mail.mil</a:t>
            </a:r>
            <a:r>
              <a:rPr kumimoji="0" lang="en-US" sz="1400" b="0" i="0" u="none" strike="noStrike" kern="1200" cap="none" spc="0" normalizeH="0" baseline="0" noProof="0" dirty="0">
                <a:ln>
                  <a:noFill/>
                </a:ln>
                <a:solidFill>
                  <a:srgbClr val="8B8B8B">
                    <a:lumMod val="50000"/>
                  </a:srgbClr>
                </a:solidFill>
                <a:effectLst/>
                <a:uLnTx/>
                <a:uFillTx/>
                <a:latin typeface="Arial"/>
                <a:ea typeface="+mn-ea"/>
                <a:cs typeface="+mn-cs"/>
              </a:rPr>
              <a:t>, 757-203-8631</a:t>
            </a:r>
          </a:p>
        </p:txBody>
      </p:sp>
      <p:sp>
        <p:nvSpPr>
          <p:cNvPr id="21" name="TextBox 20">
            <a:extLst>
              <a:ext uri="{FF2B5EF4-FFF2-40B4-BE49-F238E27FC236}">
                <a16:creationId xmlns:a16="http://schemas.microsoft.com/office/drawing/2014/main" id="{82476029-3B8D-BAF2-7187-5712319FD4DB}"/>
              </a:ext>
            </a:extLst>
          </p:cNvPr>
          <p:cNvSpPr txBox="1"/>
          <p:nvPr/>
        </p:nvSpPr>
        <p:spPr>
          <a:xfrm>
            <a:off x="8965712" y="3711618"/>
            <a:ext cx="2582758" cy="2585323"/>
          </a:xfrm>
          <a:prstGeom prst="rect">
            <a:avLst/>
          </a:prstGeom>
          <a:noFill/>
        </p:spPr>
        <p:txBody>
          <a:bodyPr wrap="none" rtlCol="0">
            <a:spAutoFit/>
          </a:bodyPr>
          <a:lstStyle/>
          <a:p>
            <a:r>
              <a:rPr lang="en-US" dirty="0">
                <a:solidFill>
                  <a:schemeClr val="tx2">
                    <a:lumMod val="60000"/>
                    <a:lumOff val="40000"/>
                  </a:schemeClr>
                </a:solidFill>
                <a:hlinkClick r:id="rId29"/>
              </a:rPr>
              <a:t>IEPD/MEP  REPO</a:t>
            </a:r>
            <a:endParaRPr lang="en-US" dirty="0">
              <a:solidFill>
                <a:schemeClr val="tx2">
                  <a:lumMod val="60000"/>
                  <a:lumOff val="40000"/>
                </a:schemeClr>
              </a:solidFill>
            </a:endParaRPr>
          </a:p>
          <a:p>
            <a:endParaRPr lang="en-US" dirty="0"/>
          </a:p>
          <a:p>
            <a:r>
              <a:rPr lang="en-US" dirty="0">
                <a:hlinkClick r:id="rId30"/>
              </a:rPr>
              <a:t>MEP TOOL</a:t>
            </a:r>
            <a:endParaRPr lang="en-US" dirty="0"/>
          </a:p>
          <a:p>
            <a:endParaRPr lang="en-US" dirty="0"/>
          </a:p>
          <a:p>
            <a:r>
              <a:rPr lang="en-US" dirty="0">
                <a:hlinkClick r:id="rId31"/>
              </a:rPr>
              <a:t>CMF TOOL</a:t>
            </a:r>
            <a:endParaRPr lang="en-US" dirty="0"/>
          </a:p>
          <a:p>
            <a:endParaRPr lang="en-US" dirty="0"/>
          </a:p>
          <a:p>
            <a:r>
              <a:rPr lang="en-US" dirty="0"/>
              <a:t>NDR v6.0 PSD01</a:t>
            </a:r>
          </a:p>
          <a:p>
            <a:endParaRPr lang="en-US" dirty="0"/>
          </a:p>
          <a:p>
            <a:r>
              <a:rPr lang="en-US" dirty="0"/>
              <a:t>NIEM Model v6.0 PS02</a:t>
            </a:r>
          </a:p>
        </p:txBody>
      </p:sp>
      <p:pic>
        <p:nvPicPr>
          <p:cNvPr id="19" name="Picture 18">
            <a:extLst>
              <a:ext uri="{FF2B5EF4-FFF2-40B4-BE49-F238E27FC236}">
                <a16:creationId xmlns:a16="http://schemas.microsoft.com/office/drawing/2014/main" id="{29D8DCAD-C0C1-B815-58CB-32FF2C2C7BE9}"/>
              </a:ext>
            </a:extLst>
          </p:cNvPr>
          <p:cNvPicPr>
            <a:picLocks noChangeAspect="1"/>
          </p:cNvPicPr>
          <p:nvPr/>
        </p:nvPicPr>
        <p:blipFill>
          <a:blip r:embed="rId32"/>
          <a:stretch>
            <a:fillRect/>
          </a:stretch>
        </p:blipFill>
        <p:spPr>
          <a:xfrm>
            <a:off x="8878086" y="982307"/>
            <a:ext cx="677228" cy="677228"/>
          </a:xfrm>
          <a:prstGeom prst="rect">
            <a:avLst/>
          </a:prstGeom>
        </p:spPr>
      </p:pic>
    </p:spTree>
    <p:extLst>
      <p:ext uri="{BB962C8B-B14F-4D97-AF65-F5344CB8AC3E}">
        <p14:creationId xmlns:p14="http://schemas.microsoft.com/office/powerpoint/2010/main" val="2259383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Venue</a:t>
            </a:r>
            <a:endParaRPr lang="en-US" sz="3200" spc="-100" dirty="0">
              <a:solidFill>
                <a:srgbClr val="005170"/>
              </a:solidFill>
            </a:endParaRP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899483"/>
            <a:ext cx="5384800" cy="3627088"/>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PGB Meeting</a:t>
            </a:r>
            <a:endParaRPr lang="en-US" sz="3100" dirty="0">
              <a:solidFill>
                <a:schemeClr val="tx2">
                  <a:lumMod val="60000"/>
                  <a:lumOff val="40000"/>
                </a:schemeClr>
              </a:solidFill>
            </a:endParaRPr>
          </a:p>
          <a:p>
            <a:pPr marL="401637">
              <a:spcBef>
                <a:spcPts val="600"/>
              </a:spcBef>
              <a:spcAft>
                <a:spcPts val="1200"/>
              </a:spcAft>
            </a:pPr>
            <a:r>
              <a:rPr lang="en-US" dirty="0">
                <a:solidFill>
                  <a:srgbClr val="334052"/>
                </a:solidFill>
              </a:rPr>
              <a:t>30 January 2025</a:t>
            </a:r>
          </a:p>
          <a:p>
            <a:pPr marL="457200" indent="-398463">
              <a:spcBef>
                <a:spcPts val="600"/>
              </a:spcBef>
              <a:spcAft>
                <a:spcPts val="1200"/>
              </a:spcAft>
            </a:pPr>
            <a:r>
              <a:rPr lang="en-US" dirty="0">
                <a:solidFill>
                  <a:srgbClr val="334052"/>
                </a:solidFill>
              </a:rPr>
              <a:t>Virtual Meeting 2-4 PM EST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5" name="TextBox 4">
            <a:extLst>
              <a:ext uri="{FF2B5EF4-FFF2-40B4-BE49-F238E27FC236}">
                <a16:creationId xmlns:a16="http://schemas.microsoft.com/office/drawing/2014/main" id="{D1DA3875-33D0-491E-9BB5-724FE6CEC6B6}"/>
              </a:ext>
            </a:extLst>
          </p:cNvPr>
          <p:cNvSpPr txBox="1"/>
          <p:nvPr/>
        </p:nvSpPr>
        <p:spPr>
          <a:xfrm>
            <a:off x="6501578" y="5219711"/>
            <a:ext cx="5580266" cy="1200329"/>
          </a:xfrm>
          <a:prstGeom prst="rect">
            <a:avLst/>
          </a:prstGeom>
          <a:noFill/>
        </p:spPr>
        <p:txBody>
          <a:bodyPr wrap="square" rtlCol="0">
            <a:spAutoFit/>
          </a:bodyPr>
          <a:lstStyle/>
          <a:p>
            <a:r>
              <a:rPr lang="en-US" b="1" dirty="0">
                <a:solidFill>
                  <a:schemeClr val="bg2">
                    <a:lumMod val="10000"/>
                  </a:schemeClr>
                </a:solidFill>
              </a:rPr>
              <a:t>PGB Minutes &amp; documents</a:t>
            </a:r>
            <a:r>
              <a:rPr lang="en-US" dirty="0">
                <a:solidFill>
                  <a:schemeClr val="bg2">
                    <a:lumMod val="10000"/>
                  </a:schemeClr>
                </a:solidFill>
              </a:rPr>
              <a:t>: </a:t>
            </a:r>
            <a:r>
              <a:rPr lang="en-US" dirty="0">
                <a:solidFill>
                  <a:schemeClr val="bg2">
                    <a:lumMod val="10000"/>
                  </a:schemeClr>
                </a:solidFill>
                <a:hlinkClick r:id="rId3"/>
              </a:rPr>
              <a:t>https://github.com/niemopen/oasis-open-project/tree/main/pgb-meeting-minutes</a:t>
            </a:r>
            <a:endParaRPr lang="en-US" dirty="0">
              <a:solidFill>
                <a:schemeClr val="bg2">
                  <a:lumMod val="10000"/>
                </a:schemeClr>
              </a:solidFill>
            </a:endParaRPr>
          </a:p>
          <a:p>
            <a:endParaRPr lang="en-US" dirty="0">
              <a:solidFill>
                <a:schemeClr val="bg2">
                  <a:lumMod val="10000"/>
                </a:schemeClr>
              </a:solidFill>
            </a:endParaRPr>
          </a:p>
        </p:txBody>
      </p:sp>
      <p:sp>
        <p:nvSpPr>
          <p:cNvPr id="6" name="TextBox 5">
            <a:extLst>
              <a:ext uri="{FF2B5EF4-FFF2-40B4-BE49-F238E27FC236}">
                <a16:creationId xmlns:a16="http://schemas.microsoft.com/office/drawing/2014/main" id="{970C41AB-C9AD-AD95-5942-A65D95E4485B}"/>
              </a:ext>
            </a:extLst>
          </p:cNvPr>
          <p:cNvSpPr txBox="1"/>
          <p:nvPr/>
        </p:nvSpPr>
        <p:spPr>
          <a:xfrm>
            <a:off x="6682154" y="741562"/>
            <a:ext cx="5219114" cy="830997"/>
          </a:xfrm>
          <a:prstGeom prst="rect">
            <a:avLst/>
          </a:prstGeom>
          <a:noFill/>
        </p:spPr>
        <p:txBody>
          <a:bodyPr wrap="square" rtlCol="0">
            <a:spAutoFit/>
          </a:bodyPr>
          <a:lstStyle/>
          <a:p>
            <a:pPr algn="ctr" fontAlgn="base"/>
            <a:r>
              <a:rPr lang="en-US" sz="2400" b="1" i="0" dirty="0">
                <a:solidFill>
                  <a:schemeClr val="tx2">
                    <a:lumMod val="60000"/>
                    <a:lumOff val="40000"/>
                  </a:schemeClr>
                </a:solidFill>
                <a:effectLst/>
              </a:rPr>
              <a:t>Microsoft Teams </a:t>
            </a:r>
            <a:r>
              <a:rPr lang="en-US" sz="2400" b="1" dirty="0">
                <a:solidFill>
                  <a:schemeClr val="tx2">
                    <a:lumMod val="60000"/>
                    <a:lumOff val="40000"/>
                  </a:schemeClr>
                </a:solidFill>
              </a:rPr>
              <a:t>30</a:t>
            </a:r>
            <a:r>
              <a:rPr lang="en-US" sz="2400" b="1" i="0" dirty="0">
                <a:solidFill>
                  <a:schemeClr val="tx2">
                    <a:lumMod val="60000"/>
                    <a:lumOff val="40000"/>
                  </a:schemeClr>
                </a:solidFill>
                <a:effectLst/>
              </a:rPr>
              <a:t> January</a:t>
            </a:r>
            <a:r>
              <a:rPr lang="en-US" sz="2400" b="1" dirty="0">
                <a:solidFill>
                  <a:schemeClr val="tx2">
                    <a:lumMod val="60000"/>
                    <a:lumOff val="40000"/>
                  </a:schemeClr>
                </a:solidFill>
              </a:rPr>
              <a:t> 2025 PGB M</a:t>
            </a:r>
            <a:r>
              <a:rPr lang="en-US" sz="2400" b="1" i="0" dirty="0">
                <a:solidFill>
                  <a:schemeClr val="tx2">
                    <a:lumMod val="60000"/>
                    <a:lumOff val="40000"/>
                  </a:schemeClr>
                </a:solidFill>
                <a:effectLst/>
              </a:rPr>
              <a:t>eeting</a:t>
            </a:r>
            <a:endParaRPr lang="en-US" dirty="0"/>
          </a:p>
        </p:txBody>
      </p:sp>
      <p:sp>
        <p:nvSpPr>
          <p:cNvPr id="4" name="Rectangle 1">
            <a:extLst>
              <a:ext uri="{FF2B5EF4-FFF2-40B4-BE49-F238E27FC236}">
                <a16:creationId xmlns:a16="http://schemas.microsoft.com/office/drawing/2014/main" id="{90ED50EF-B8CE-365A-4014-F5BEE0962400}"/>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A37C870-B4E4-E57E-106E-52D203DBD891}"/>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4">
            <a:extLst>
              <a:ext uri="{FF2B5EF4-FFF2-40B4-BE49-F238E27FC236}">
                <a16:creationId xmlns:a16="http://schemas.microsoft.com/office/drawing/2014/main" id="{C48303CC-4F16-7C2E-09CF-64FDEFDBC4C4}"/>
              </a:ext>
            </a:extLst>
          </p:cNvPr>
          <p:cNvSpPr>
            <a:spLocks noChangeArrowheads="1"/>
          </p:cNvSpPr>
          <p:nvPr/>
        </p:nvSpPr>
        <p:spPr bwMode="auto">
          <a:xfrm>
            <a:off x="0" y="-138499"/>
            <a:ext cx="65" cy="276999"/>
          </a:xfrm>
          <a:prstGeom prst="rect">
            <a:avLst/>
          </a:prstGeom>
          <a:solidFill>
            <a:srgbClr val="D1D1D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5">
            <a:extLst>
              <a:ext uri="{FF2B5EF4-FFF2-40B4-BE49-F238E27FC236}">
                <a16:creationId xmlns:a16="http://schemas.microsoft.com/office/drawing/2014/main" id="{0D0E93DF-E521-1736-B387-B074B35E56C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TextBox 27">
            <a:extLst>
              <a:ext uri="{FF2B5EF4-FFF2-40B4-BE49-F238E27FC236}">
                <a16:creationId xmlns:a16="http://schemas.microsoft.com/office/drawing/2014/main" id="{99C45671-2DDD-64FA-4BFD-6A4545F390C2}"/>
              </a:ext>
            </a:extLst>
          </p:cNvPr>
          <p:cNvSpPr txBox="1"/>
          <p:nvPr/>
        </p:nvSpPr>
        <p:spPr>
          <a:xfrm>
            <a:off x="6617486" y="1997839"/>
            <a:ext cx="5348451" cy="369332"/>
          </a:xfrm>
          <a:prstGeom prst="rect">
            <a:avLst/>
          </a:prstGeom>
          <a:noFill/>
        </p:spPr>
        <p:txBody>
          <a:bodyPr wrap="none" rtlCol="0">
            <a:spAutoFit/>
          </a:bodyPr>
          <a:lstStyle/>
          <a:p>
            <a:pPr algn="ctr" fontAlgn="base"/>
            <a:r>
              <a:rPr lang="en-US" sz="1800" b="1" i="0">
                <a:solidFill>
                  <a:schemeClr val="tx2">
                    <a:lumMod val="60000"/>
                    <a:lumOff val="40000"/>
                  </a:schemeClr>
                </a:solidFill>
                <a:effectLst/>
              </a:rPr>
              <a:t>Microsoft Teams </a:t>
            </a:r>
            <a:r>
              <a:rPr lang="en-US" sz="1800" b="1">
                <a:solidFill>
                  <a:schemeClr val="tx2">
                    <a:lumMod val="60000"/>
                    <a:lumOff val="40000"/>
                  </a:schemeClr>
                </a:solidFill>
              </a:rPr>
              <a:t>30</a:t>
            </a:r>
            <a:r>
              <a:rPr lang="en-US" sz="1800" b="1" i="0">
                <a:solidFill>
                  <a:schemeClr val="tx2">
                    <a:lumMod val="60000"/>
                    <a:lumOff val="40000"/>
                  </a:schemeClr>
                </a:solidFill>
                <a:effectLst/>
              </a:rPr>
              <a:t> January</a:t>
            </a:r>
            <a:r>
              <a:rPr lang="en-US" sz="1800" b="1">
                <a:solidFill>
                  <a:schemeClr val="tx2">
                    <a:lumMod val="60000"/>
                    <a:lumOff val="40000"/>
                  </a:schemeClr>
                </a:solidFill>
              </a:rPr>
              <a:t> 2025 PGB M</a:t>
            </a:r>
            <a:r>
              <a:rPr lang="en-US" sz="1800" b="1" i="0">
                <a:solidFill>
                  <a:schemeClr val="tx2">
                    <a:lumMod val="60000"/>
                    <a:lumOff val="40000"/>
                  </a:schemeClr>
                </a:solidFill>
                <a:effectLst/>
              </a:rPr>
              <a:t>eeting</a:t>
            </a:r>
            <a:endParaRPr lang="en-US" dirty="0"/>
          </a:p>
        </p:txBody>
      </p:sp>
      <p:sp>
        <p:nvSpPr>
          <p:cNvPr id="10" name="Rectangle 2">
            <a:extLst>
              <a:ext uri="{FF2B5EF4-FFF2-40B4-BE49-F238E27FC236}">
                <a16:creationId xmlns:a16="http://schemas.microsoft.com/office/drawing/2014/main" id="{E42C294B-4E56-E711-9527-994797B91720}"/>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3">
            <a:extLst>
              <a:ext uri="{FF2B5EF4-FFF2-40B4-BE49-F238E27FC236}">
                <a16:creationId xmlns:a16="http://schemas.microsoft.com/office/drawing/2014/main" id="{6B0BFDE9-4B2D-A5B3-1A82-9E2A35766ED1}"/>
              </a:ext>
            </a:extLst>
          </p:cNvPr>
          <p:cNvSpPr>
            <a:spLocks noChangeArrowheads="1"/>
          </p:cNvSpPr>
          <p:nvPr/>
        </p:nvSpPr>
        <p:spPr bwMode="auto">
          <a:xfrm>
            <a:off x="6682154" y="3932126"/>
            <a:ext cx="4767264" cy="9848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242424"/>
                </a:solidFill>
                <a:effectLst/>
                <a:latin typeface="inherit"/>
                <a:cs typeface="Segoe UI" panose="020B0502040204020203" pitchFamily="34" charset="0"/>
              </a:rPr>
              <a:t>Dial in by phone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5B5FC7"/>
                </a:solidFill>
                <a:effectLst/>
                <a:latin typeface="inherit"/>
                <a:cs typeface="Segoe UI" panose="020B0502040204020203" pitchFamily="34" charset="0"/>
                <a:hlinkClick r:id="rId4" tooltip="tel:+14108746749,,296683050#"/>
              </a:rPr>
              <a:t>+1 410-874-6749,,296683050#</a:t>
            </a:r>
            <a:r>
              <a:rPr kumimoji="0" lang="en-US" altLang="en-US" sz="1600" b="0" i="0" u="none" strike="noStrike" cap="none" normalizeH="0" baseline="0" dirty="0">
                <a:ln>
                  <a:noFill/>
                </a:ln>
                <a:solidFill>
                  <a:srgbClr val="242424"/>
                </a:solidFill>
                <a:effectLst/>
                <a:latin typeface="Segoe UI" panose="020B0502040204020203" pitchFamily="34" charset="0"/>
                <a:cs typeface="Segoe UI" panose="020B0502040204020203" pitchFamily="34" charset="0"/>
              </a:rPr>
              <a:t> </a:t>
            </a:r>
            <a:r>
              <a:rPr kumimoji="0" lang="en-US" altLang="en-US" sz="1600" b="0" i="0" u="none" strike="noStrike" cap="none" normalizeH="0" baseline="0" dirty="0">
                <a:ln>
                  <a:noFill/>
                </a:ln>
                <a:solidFill>
                  <a:srgbClr val="616161"/>
                </a:solidFill>
                <a:effectLst/>
                <a:latin typeface="inherit"/>
                <a:cs typeface="Segoe UI" panose="020B0502040204020203" pitchFamily="34" charset="0"/>
              </a:rPr>
              <a:t>United States, Odenton</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sng" strike="noStrike" cap="none" normalizeH="0" baseline="0" dirty="0">
                <a:ln>
                  <a:noFill/>
                </a:ln>
                <a:solidFill>
                  <a:srgbClr val="5B5FC7"/>
                </a:solidFill>
                <a:effectLst/>
                <a:latin typeface="Segoe UI" panose="020B0502040204020203" pitchFamily="34" charset="0"/>
                <a:cs typeface="Segoe UI" panose="020B0502040204020203" pitchFamily="34" charset="0"/>
                <a:hlinkClick r:id="rId5" tooltip="https://dialin.cpc.dod.teams.microsoft.us/8915e85e-9905-438b-97dd-9827a327b35d?id=296683050"/>
              </a:rPr>
              <a:t>Find a local number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616161"/>
                </a:solidFill>
                <a:effectLst/>
                <a:latin typeface="inherit"/>
                <a:cs typeface="Segoe UI" panose="020B0502040204020203" pitchFamily="34" charset="0"/>
              </a:rPr>
              <a:t>Phone conference ID: </a:t>
            </a:r>
            <a:r>
              <a:rPr kumimoji="0" lang="en-US" altLang="en-US" sz="1600" b="0" i="0" u="none" strike="noStrike" cap="none" normalizeH="0" baseline="0" dirty="0">
                <a:ln>
                  <a:noFill/>
                </a:ln>
                <a:solidFill>
                  <a:srgbClr val="242424"/>
                </a:solidFill>
                <a:effectLst/>
                <a:latin typeface="inherit"/>
                <a:cs typeface="Segoe UI" panose="020B0502040204020203" pitchFamily="34" charset="0"/>
              </a:rPr>
              <a:t>296 683 050#</a:t>
            </a:r>
            <a:endParaRPr kumimoji="0" lang="en-US" altLang="en-US" sz="1600" b="0" i="0" u="none" strike="noStrike" cap="none" normalizeH="0" baseline="0" dirty="0">
              <a:ln>
                <a:noFill/>
              </a:ln>
              <a:solidFill>
                <a:schemeClr val="tx1"/>
              </a:solidFill>
              <a:effectLst/>
            </a:endParaRPr>
          </a:p>
        </p:txBody>
      </p:sp>
      <p:sp>
        <p:nvSpPr>
          <p:cNvPr id="15" name="TextBox 14">
            <a:extLst>
              <a:ext uri="{FF2B5EF4-FFF2-40B4-BE49-F238E27FC236}">
                <a16:creationId xmlns:a16="http://schemas.microsoft.com/office/drawing/2014/main" id="{98F6300E-F571-2582-42B4-79CAD9954E9D}"/>
              </a:ext>
            </a:extLst>
          </p:cNvPr>
          <p:cNvSpPr txBox="1"/>
          <p:nvPr/>
        </p:nvSpPr>
        <p:spPr>
          <a:xfrm>
            <a:off x="6613090" y="2764588"/>
            <a:ext cx="4459723" cy="1015663"/>
          </a:xfrm>
          <a:prstGeom prst="rect">
            <a:avLst/>
          </a:prstGeom>
          <a:noFill/>
        </p:spPr>
        <p:txBody>
          <a:bodyPr wrap="square">
            <a:spAutoFit/>
          </a:bodyPr>
          <a:lstStyle/>
          <a:p>
            <a:pPr algn="l" fontAlgn="base"/>
            <a:r>
              <a:rPr lang="en-US" sz="2000" b="1" i="0" u="sng" dirty="0">
                <a:solidFill>
                  <a:srgbClr val="5B5FC7"/>
                </a:solidFill>
                <a:effectLst/>
                <a:latin typeface="inherit"/>
                <a:hlinkClick r:id="rId6" tooltip="https://dod.teams.microsoft.us/l/meetup-join/19%3adod%3ameeting_1b35927f67da493a9842aad511207a0c%40thread.v2/0?context=%7b%22Tid%22%3a%22102d0191-eeae-4761-b1cb-1a83e86ef445%22%2c%22Oid%22%3a%2209533073-ba80-4ec6-aa29-c3f724b8aa56%22%7d"/>
              </a:rPr>
              <a:t>Join the meeting now</a:t>
            </a:r>
            <a:endParaRPr lang="en-US" sz="2000" b="0" i="0" dirty="0">
              <a:solidFill>
                <a:srgbClr val="5B5FC7"/>
              </a:solidFill>
              <a:effectLst/>
              <a:latin typeface="Segoe UI" panose="020B0502040204020203" pitchFamily="34" charset="0"/>
            </a:endParaRPr>
          </a:p>
          <a:p>
            <a:pPr algn="l" fontAlgn="base"/>
            <a:r>
              <a:rPr lang="en-US" sz="2000" b="0" i="0" dirty="0">
                <a:solidFill>
                  <a:srgbClr val="616161"/>
                </a:solidFill>
                <a:effectLst/>
                <a:latin typeface="inherit"/>
              </a:rPr>
              <a:t>Meeting ID: </a:t>
            </a:r>
            <a:r>
              <a:rPr lang="en-US" sz="2000" b="0" i="0" dirty="0">
                <a:solidFill>
                  <a:srgbClr val="242424"/>
                </a:solidFill>
                <a:effectLst/>
                <a:latin typeface="inherit"/>
              </a:rPr>
              <a:t>993 967 584 930</a:t>
            </a:r>
            <a:endParaRPr lang="en-US" sz="2000" b="0" i="0" dirty="0">
              <a:solidFill>
                <a:srgbClr val="424242"/>
              </a:solidFill>
              <a:effectLst/>
              <a:latin typeface="Segoe UI" panose="020B0502040204020203" pitchFamily="34" charset="0"/>
            </a:endParaRPr>
          </a:p>
          <a:p>
            <a:pPr algn="l" fontAlgn="base"/>
            <a:r>
              <a:rPr lang="en-US" sz="2000" b="0" i="0" dirty="0">
                <a:solidFill>
                  <a:srgbClr val="616161"/>
                </a:solidFill>
                <a:effectLst/>
                <a:latin typeface="inherit"/>
              </a:rPr>
              <a:t>Passcode: </a:t>
            </a:r>
            <a:r>
              <a:rPr lang="en-US" sz="2000" b="0" i="0" dirty="0">
                <a:solidFill>
                  <a:srgbClr val="242424"/>
                </a:solidFill>
                <a:effectLst/>
                <a:latin typeface="inherit"/>
              </a:rPr>
              <a:t>JTiu7a</a:t>
            </a:r>
            <a:endParaRPr lang="en-US" sz="2000" b="0" i="0" dirty="0">
              <a:solidFill>
                <a:srgbClr val="424242"/>
              </a:solidFill>
              <a:effectLst/>
              <a:latin typeface="Segoe UI" panose="020B0502040204020203" pitchFamily="34" charset="0"/>
            </a:endParaRPr>
          </a:p>
        </p:txBody>
      </p:sp>
    </p:spTree>
    <p:extLst>
      <p:ext uri="{BB962C8B-B14F-4D97-AF65-F5344CB8AC3E}">
        <p14:creationId xmlns:p14="http://schemas.microsoft.com/office/powerpoint/2010/main" val="4123893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spc="-100" dirty="0">
                <a:solidFill>
                  <a:srgbClr val="005170"/>
                </a:solidFill>
              </a:rPr>
              <a:t>PGB</a:t>
            </a:r>
            <a:r>
              <a:rPr lang="en-US" sz="3200" spc="-100" dirty="0">
                <a:solidFill>
                  <a:srgbClr val="005170"/>
                </a:solidFill>
              </a:rPr>
              <a:t> meeting Schedule</a:t>
            </a:r>
          </a:p>
        </p:txBody>
      </p:sp>
      <p:sp>
        <p:nvSpPr>
          <p:cNvPr id="3" name="Content Placeholder 2">
            <a:extLst>
              <a:ext uri="{FF2B5EF4-FFF2-40B4-BE49-F238E27FC236}">
                <a16:creationId xmlns:a16="http://schemas.microsoft.com/office/drawing/2014/main" id="{3020B39E-BB65-4005-B225-64A3C68D559D}"/>
              </a:ext>
            </a:extLst>
          </p:cNvPr>
          <p:cNvSpPr>
            <a:spLocks noGrp="1"/>
          </p:cNvSpPr>
          <p:nvPr>
            <p:ph sz="half" idx="2"/>
          </p:nvPr>
        </p:nvSpPr>
        <p:spPr>
          <a:xfrm>
            <a:off x="609600" y="1762307"/>
            <a:ext cx="5384800" cy="2658370"/>
          </a:xfrm>
          <a:ln>
            <a:solidFill>
              <a:schemeClr val="tx2">
                <a:lumMod val="60000"/>
                <a:lumOff val="40000"/>
              </a:schemeClr>
            </a:solidFill>
          </a:ln>
        </p:spPr>
        <p:txBody>
          <a:bodyPr>
            <a:normAutofit/>
          </a:bodyPr>
          <a:lstStyle/>
          <a:p>
            <a:pPr marL="0" indent="0" algn="ctr">
              <a:spcBef>
                <a:spcPts val="600"/>
              </a:spcBef>
              <a:spcAft>
                <a:spcPts val="1200"/>
              </a:spcAft>
              <a:buFont typeface="Arial"/>
              <a:buNone/>
            </a:pPr>
            <a:r>
              <a:rPr lang="en-US" sz="3000" dirty="0">
                <a:solidFill>
                  <a:schemeClr val="tx2">
                    <a:lumMod val="60000"/>
                    <a:lumOff val="40000"/>
                  </a:schemeClr>
                </a:solidFill>
              </a:rPr>
              <a:t>NEXT PGB Meeting</a:t>
            </a:r>
            <a:endParaRPr lang="en-US" sz="3100" dirty="0">
              <a:solidFill>
                <a:schemeClr val="tx2">
                  <a:lumMod val="60000"/>
                  <a:lumOff val="40000"/>
                </a:schemeClr>
              </a:solidFill>
            </a:endParaRPr>
          </a:p>
          <a:p>
            <a:pPr marL="457200" marR="0" lvl="0" indent="-398463" algn="l" defTabSz="457200" rtl="0" eaLnBrk="1" fontAlgn="auto" latinLnBrk="0" hangingPunct="1">
              <a:lnSpc>
                <a:spcPct val="100000"/>
              </a:lnSpc>
              <a:spcBef>
                <a:spcPts val="600"/>
              </a:spcBef>
              <a:spcAft>
                <a:spcPts val="1200"/>
              </a:spcAft>
              <a:buClr>
                <a:srgbClr val="1F497D"/>
              </a:buClr>
              <a:buSzTx/>
              <a:buFont typeface="Arial"/>
              <a:buChar char="•"/>
              <a:tabLst/>
              <a:defRPr/>
            </a:pPr>
            <a:r>
              <a:rPr lang="en-US" dirty="0">
                <a:solidFill>
                  <a:srgbClr val="334052"/>
                </a:solidFill>
              </a:rPr>
              <a:t>Thursday, 29 May 2025</a:t>
            </a:r>
          </a:p>
          <a:p>
            <a:pPr marL="457200" indent="-398463">
              <a:spcBef>
                <a:spcPts val="600"/>
              </a:spcBef>
              <a:spcAft>
                <a:spcPts val="1200"/>
              </a:spcAft>
            </a:pPr>
            <a:r>
              <a:rPr lang="en-US" dirty="0">
                <a:solidFill>
                  <a:srgbClr val="334052"/>
                </a:solidFill>
              </a:rPr>
              <a:t>Virtual Meeting 2 – 4 PM EDT</a:t>
            </a:r>
          </a:p>
          <a:p>
            <a:pPr marL="857250" lvl="1" indent="-398463">
              <a:spcBef>
                <a:spcPts val="600"/>
              </a:spcBef>
              <a:spcAft>
                <a:spcPts val="1200"/>
              </a:spcAft>
            </a:pPr>
            <a:r>
              <a:rPr lang="en-US" sz="1800" dirty="0">
                <a:solidFill>
                  <a:schemeClr val="tx1">
                    <a:lumMod val="50000"/>
                  </a:schemeClr>
                </a:solidFill>
                <a:effectLst/>
                <a:latin typeface="Calibri" panose="020F0502020204030204" pitchFamily="34" charset="0"/>
                <a:ea typeface="Times New Roman" panose="02020603050405020304" pitchFamily="18" charset="0"/>
              </a:rPr>
              <a:t>Virtual: MS TEAMS</a:t>
            </a:r>
          </a:p>
        </p:txBody>
      </p:sp>
      <p:sp>
        <p:nvSpPr>
          <p:cNvPr id="6" name="Slide Number Placeholder 3">
            <a:extLst>
              <a:ext uri="{FF2B5EF4-FFF2-40B4-BE49-F238E27FC236}">
                <a16:creationId xmlns:a16="http://schemas.microsoft.com/office/drawing/2014/main" id="{BCC7B5F5-2657-43B0-BAC6-A07603F4E46B}"/>
              </a:ext>
            </a:extLst>
          </p:cNvPr>
          <p:cNvSpPr>
            <a:spLocks noGrp="1"/>
          </p:cNvSpPr>
          <p:nvPr>
            <p:ph type="sldNum" sz="quarter" idx="4"/>
          </p:nvPr>
        </p:nvSpPr>
        <p:spPr>
          <a:xfrm>
            <a:off x="4728589" y="6371823"/>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graphicFrame>
        <p:nvGraphicFramePr>
          <p:cNvPr id="4" name="Table 19">
            <a:extLst>
              <a:ext uri="{FF2B5EF4-FFF2-40B4-BE49-F238E27FC236}">
                <a16:creationId xmlns:a16="http://schemas.microsoft.com/office/drawing/2014/main" id="{664A358A-F2A5-5836-EF70-011F377BAEC8}"/>
              </a:ext>
            </a:extLst>
          </p:cNvPr>
          <p:cNvGraphicFramePr>
            <a:graphicFrameLocks noGrp="1"/>
          </p:cNvGraphicFramePr>
          <p:nvPr>
            <p:extLst>
              <p:ext uri="{D42A27DB-BD31-4B8C-83A1-F6EECF244321}">
                <p14:modId xmlns:p14="http://schemas.microsoft.com/office/powerpoint/2010/main" val="3072718779"/>
              </p:ext>
            </p:extLst>
          </p:nvPr>
        </p:nvGraphicFramePr>
        <p:xfrm>
          <a:off x="6399056" y="2072931"/>
          <a:ext cx="5183344" cy="1828800"/>
        </p:xfrm>
        <a:graphic>
          <a:graphicData uri="http://schemas.openxmlformats.org/drawingml/2006/table">
            <a:tbl>
              <a:tblPr firstRow="1" bandRow="1">
                <a:tableStyleId>{5C22544A-7EE6-4342-B048-85BDC9FD1C3A}</a:tableStyleId>
              </a:tblPr>
              <a:tblGrid>
                <a:gridCol w="1295836">
                  <a:extLst>
                    <a:ext uri="{9D8B030D-6E8A-4147-A177-3AD203B41FA5}">
                      <a16:colId xmlns:a16="http://schemas.microsoft.com/office/drawing/2014/main" val="4128013111"/>
                    </a:ext>
                  </a:extLst>
                </a:gridCol>
                <a:gridCol w="1295836">
                  <a:extLst>
                    <a:ext uri="{9D8B030D-6E8A-4147-A177-3AD203B41FA5}">
                      <a16:colId xmlns:a16="http://schemas.microsoft.com/office/drawing/2014/main" val="1833137990"/>
                    </a:ext>
                  </a:extLst>
                </a:gridCol>
                <a:gridCol w="1295836">
                  <a:extLst>
                    <a:ext uri="{9D8B030D-6E8A-4147-A177-3AD203B41FA5}">
                      <a16:colId xmlns:a16="http://schemas.microsoft.com/office/drawing/2014/main" val="3272687838"/>
                    </a:ext>
                  </a:extLst>
                </a:gridCol>
                <a:gridCol w="1295836">
                  <a:extLst>
                    <a:ext uri="{9D8B030D-6E8A-4147-A177-3AD203B41FA5}">
                      <a16:colId xmlns:a16="http://schemas.microsoft.com/office/drawing/2014/main" val="3928461000"/>
                    </a:ext>
                  </a:extLst>
                </a:gridCol>
              </a:tblGrid>
              <a:tr h="331953">
                <a:tc gridSpan="4">
                  <a:txBody>
                    <a:bodyPr/>
                    <a:lstStyle/>
                    <a:p>
                      <a:pPr algn="ctr"/>
                      <a:r>
                        <a:rPr lang="en-US" dirty="0"/>
                        <a:t>CY 2025 Meeting Dates </a:t>
                      </a:r>
                      <a:r>
                        <a:rPr lang="en-US" dirty="0">
                          <a:solidFill>
                            <a:srgbClr val="FF0000"/>
                          </a:solidFill>
                        </a:rPr>
                        <a:t>Revised</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4192913429"/>
                  </a:ext>
                </a:extLst>
              </a:tr>
              <a:tr h="331953">
                <a:tc>
                  <a:txBody>
                    <a:bodyPr/>
                    <a:lstStyle/>
                    <a:p>
                      <a:r>
                        <a:rPr lang="en-US" dirty="0"/>
                        <a:t>Q1</a:t>
                      </a:r>
                    </a:p>
                  </a:txBody>
                  <a:tcPr/>
                </a:tc>
                <a:tc>
                  <a:txBody>
                    <a:bodyPr/>
                    <a:lstStyle/>
                    <a:p>
                      <a:r>
                        <a:rPr lang="en-US" dirty="0"/>
                        <a:t>JAN 30</a:t>
                      </a:r>
                    </a:p>
                  </a:txBody>
                  <a:tcPr/>
                </a:tc>
                <a:tc>
                  <a:txBody>
                    <a:bodyPr/>
                    <a:lstStyle/>
                    <a:p>
                      <a:r>
                        <a:rPr lang="en-US" dirty="0"/>
                        <a:t>2 – 4 PM</a:t>
                      </a:r>
                    </a:p>
                  </a:txBody>
                  <a:tcPr/>
                </a:tc>
                <a:tc>
                  <a:txBody>
                    <a:bodyPr/>
                    <a:lstStyle/>
                    <a:p>
                      <a:r>
                        <a:rPr lang="en-US" dirty="0"/>
                        <a:t>EST</a:t>
                      </a:r>
                    </a:p>
                  </a:txBody>
                  <a:tcPr/>
                </a:tc>
                <a:extLst>
                  <a:ext uri="{0D108BD9-81ED-4DB2-BD59-A6C34878D82A}">
                    <a16:rowId xmlns:a16="http://schemas.microsoft.com/office/drawing/2014/main" val="2939987802"/>
                  </a:ext>
                </a:extLst>
              </a:tr>
              <a:tr h="331953">
                <a:tc>
                  <a:txBody>
                    <a:bodyPr/>
                    <a:lstStyle/>
                    <a:p>
                      <a:r>
                        <a:rPr lang="en-US" dirty="0"/>
                        <a:t>Q2</a:t>
                      </a:r>
                    </a:p>
                  </a:txBody>
                  <a:tcPr/>
                </a:tc>
                <a:tc>
                  <a:txBody>
                    <a:bodyPr/>
                    <a:lstStyle/>
                    <a:p>
                      <a:r>
                        <a:rPr lang="en-US" dirty="0">
                          <a:solidFill>
                            <a:srgbClr val="FF0000"/>
                          </a:solidFill>
                        </a:rPr>
                        <a:t>MAY 29</a:t>
                      </a:r>
                    </a:p>
                  </a:txBody>
                  <a:tcPr/>
                </a:tc>
                <a:tc>
                  <a:txBody>
                    <a:bodyPr/>
                    <a:lstStyle/>
                    <a:p>
                      <a:r>
                        <a:rPr lang="en-US" dirty="0"/>
                        <a:t>2 – 4 PM</a:t>
                      </a:r>
                    </a:p>
                  </a:txBody>
                  <a:tcPr/>
                </a:tc>
                <a:tc>
                  <a:txBody>
                    <a:bodyPr/>
                    <a:lstStyle/>
                    <a:p>
                      <a:r>
                        <a:rPr lang="en-US" dirty="0"/>
                        <a:t>EDT</a:t>
                      </a:r>
                    </a:p>
                  </a:txBody>
                  <a:tcPr/>
                </a:tc>
                <a:extLst>
                  <a:ext uri="{0D108BD9-81ED-4DB2-BD59-A6C34878D82A}">
                    <a16:rowId xmlns:a16="http://schemas.microsoft.com/office/drawing/2014/main" val="2263946772"/>
                  </a:ext>
                </a:extLst>
              </a:tr>
              <a:tr h="331953">
                <a:tc>
                  <a:txBody>
                    <a:bodyPr/>
                    <a:lstStyle/>
                    <a:p>
                      <a:r>
                        <a:rPr lang="en-US" dirty="0"/>
                        <a:t>Q3</a:t>
                      </a:r>
                    </a:p>
                  </a:txBody>
                  <a:tcPr/>
                </a:tc>
                <a:tc>
                  <a:txBody>
                    <a:bodyPr/>
                    <a:lstStyle/>
                    <a:p>
                      <a:r>
                        <a:rPr lang="en-US" dirty="0"/>
                        <a:t>JUL 31</a:t>
                      </a:r>
                    </a:p>
                  </a:txBody>
                  <a:tcPr/>
                </a:tc>
                <a:tc>
                  <a:txBody>
                    <a:bodyPr/>
                    <a:lstStyle/>
                    <a:p>
                      <a:r>
                        <a:rPr lang="en-US" dirty="0"/>
                        <a:t>2 – 4 PM</a:t>
                      </a:r>
                    </a:p>
                  </a:txBody>
                  <a:tcPr/>
                </a:tc>
                <a:tc>
                  <a:txBody>
                    <a:bodyPr/>
                    <a:lstStyle/>
                    <a:p>
                      <a:r>
                        <a:rPr lang="en-US" dirty="0"/>
                        <a:t>EDT</a:t>
                      </a:r>
                    </a:p>
                  </a:txBody>
                  <a:tcPr/>
                </a:tc>
                <a:extLst>
                  <a:ext uri="{0D108BD9-81ED-4DB2-BD59-A6C34878D82A}">
                    <a16:rowId xmlns:a16="http://schemas.microsoft.com/office/drawing/2014/main" val="574156421"/>
                  </a:ext>
                </a:extLst>
              </a:tr>
              <a:tr h="331953">
                <a:tc>
                  <a:txBody>
                    <a:bodyPr/>
                    <a:lstStyle/>
                    <a:p>
                      <a:r>
                        <a:rPr lang="en-US" dirty="0"/>
                        <a:t>Q4</a:t>
                      </a:r>
                    </a:p>
                  </a:txBody>
                  <a:tcPr/>
                </a:tc>
                <a:tc>
                  <a:txBody>
                    <a:bodyPr/>
                    <a:lstStyle/>
                    <a:p>
                      <a:r>
                        <a:rPr lang="en-US" dirty="0">
                          <a:solidFill>
                            <a:srgbClr val="FF0000"/>
                          </a:solidFill>
                        </a:rPr>
                        <a:t>NOV 13</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 4 PM</a:t>
                      </a:r>
                    </a:p>
                  </a:txBody>
                  <a:tcPr/>
                </a:tc>
                <a:tc>
                  <a:txBody>
                    <a:bodyPr/>
                    <a:lstStyle/>
                    <a:p>
                      <a:r>
                        <a:rPr lang="en-US" dirty="0"/>
                        <a:t>EDT</a:t>
                      </a:r>
                    </a:p>
                  </a:txBody>
                  <a:tcPr/>
                </a:tc>
                <a:extLst>
                  <a:ext uri="{0D108BD9-81ED-4DB2-BD59-A6C34878D82A}">
                    <a16:rowId xmlns:a16="http://schemas.microsoft.com/office/drawing/2014/main" val="3150144547"/>
                  </a:ext>
                </a:extLst>
              </a:tr>
            </a:tbl>
          </a:graphicData>
        </a:graphic>
      </p:graphicFrame>
    </p:spTree>
    <p:extLst>
      <p:ext uri="{BB962C8B-B14F-4D97-AF65-F5344CB8AC3E}">
        <p14:creationId xmlns:p14="http://schemas.microsoft.com/office/powerpoint/2010/main" val="1211352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150C-41EF-4BA1-AC5F-0882F30C616F}"/>
              </a:ext>
            </a:extLst>
          </p:cNvPr>
          <p:cNvSpPr>
            <a:spLocks noGrp="1"/>
          </p:cNvSpPr>
          <p:nvPr>
            <p:ph type="title"/>
          </p:nvPr>
        </p:nvSpPr>
        <p:spPr/>
        <p:txBody>
          <a:bodyPr/>
          <a:lstStyle/>
          <a:p>
            <a:r>
              <a:rPr lang="en-US" dirty="0"/>
              <a:t>Adjourn</a:t>
            </a:r>
          </a:p>
        </p:txBody>
      </p:sp>
      <p:sp>
        <p:nvSpPr>
          <p:cNvPr id="3" name="Text Placeholder 2">
            <a:extLst>
              <a:ext uri="{FF2B5EF4-FFF2-40B4-BE49-F238E27FC236}">
                <a16:creationId xmlns:a16="http://schemas.microsoft.com/office/drawing/2014/main" id="{C9D89503-86C2-4EE6-85A7-F1D427C8CE58}"/>
              </a:ext>
            </a:extLst>
          </p:cNvPr>
          <p:cNvSpPr>
            <a:spLocks noGrp="1"/>
          </p:cNvSpPr>
          <p:nvPr>
            <p:ph type="body" sz="quarter" idx="13"/>
          </p:nvPr>
        </p:nvSpPr>
        <p:spPr>
          <a:xfrm>
            <a:off x="609600" y="1200150"/>
            <a:ext cx="5569819" cy="4777956"/>
          </a:xfrm>
        </p:spPr>
        <p:txBody>
          <a:bodyPr/>
          <a:lstStyle/>
          <a:p>
            <a:endParaRPr lang="en-US" sz="1800" dirty="0"/>
          </a:p>
          <a:p>
            <a:r>
              <a:rPr lang="en-US" sz="1800" b="1" u="sng" dirty="0"/>
              <a:t>Chair</a:t>
            </a:r>
            <a:r>
              <a:rPr lang="en-US" sz="1800" dirty="0"/>
              <a:t>: Do any of the PGB members or our attending guests have any questions?</a:t>
            </a:r>
          </a:p>
          <a:p>
            <a:pPr marL="0" indent="0">
              <a:buNone/>
            </a:pPr>
            <a:endParaRPr lang="en-US" sz="1800" dirty="0"/>
          </a:p>
          <a:p>
            <a:r>
              <a:rPr lang="en-US" sz="1800" b="1" u="sng" dirty="0"/>
              <a:t>Chair: </a:t>
            </a:r>
            <a:r>
              <a:rPr lang="en-US" sz="1800" dirty="0"/>
              <a:t>Meeting Adjourned</a:t>
            </a:r>
          </a:p>
          <a:p>
            <a:endParaRPr lang="en-US" dirty="0"/>
          </a:p>
        </p:txBody>
      </p:sp>
      <p:sp>
        <p:nvSpPr>
          <p:cNvPr id="4" name="Slide Number Placeholder 3">
            <a:extLst>
              <a:ext uri="{FF2B5EF4-FFF2-40B4-BE49-F238E27FC236}">
                <a16:creationId xmlns:a16="http://schemas.microsoft.com/office/drawing/2014/main" id="{982457D9-D164-4BDA-B4AC-8F16259B1811}"/>
              </a:ext>
            </a:extLst>
          </p:cNvPr>
          <p:cNvSpPr>
            <a:spLocks noGrp="1"/>
          </p:cNvSpPr>
          <p:nvPr>
            <p:ph type="sldNum" sz="quarter" idx="4"/>
          </p:nvPr>
        </p:nvSpPr>
        <p:spPr/>
        <p:txBody>
          <a:bodyPr/>
          <a:lstStyle/>
          <a:p>
            <a:fld id="{6E6030FC-FB78-5E4D-92EA-5D9433591EA9}" type="slidenum">
              <a:rPr lang="en-US" smtClean="0"/>
              <a:pPr/>
              <a:t>31</a:t>
            </a:fld>
            <a:endParaRPr lang="en-US" dirty="0"/>
          </a:p>
        </p:txBody>
      </p:sp>
      <p:pic>
        <p:nvPicPr>
          <p:cNvPr id="5" name="Picture 4">
            <a:extLst>
              <a:ext uri="{FF2B5EF4-FFF2-40B4-BE49-F238E27FC236}">
                <a16:creationId xmlns:a16="http://schemas.microsoft.com/office/drawing/2014/main" id="{A8B7587C-4A97-477D-8732-64014A8540D3}"/>
              </a:ext>
            </a:extLst>
          </p:cNvPr>
          <p:cNvPicPr>
            <a:picLocks noChangeAspect="1"/>
          </p:cNvPicPr>
          <p:nvPr/>
        </p:nvPicPr>
        <p:blipFill>
          <a:blip r:embed="rId3"/>
          <a:stretch>
            <a:fillRect/>
          </a:stretch>
        </p:blipFill>
        <p:spPr>
          <a:xfrm>
            <a:off x="6880584" y="3311006"/>
            <a:ext cx="4000650" cy="2667100"/>
          </a:xfrm>
          <a:prstGeom prst="rect">
            <a:avLst/>
          </a:prstGeom>
        </p:spPr>
      </p:pic>
      <p:pic>
        <p:nvPicPr>
          <p:cNvPr id="6" name="Picture 5">
            <a:extLst>
              <a:ext uri="{FF2B5EF4-FFF2-40B4-BE49-F238E27FC236}">
                <a16:creationId xmlns:a16="http://schemas.microsoft.com/office/drawing/2014/main" id="{60DD1D09-9C40-4EF8-BA4D-DB563D37EEAB}"/>
              </a:ext>
            </a:extLst>
          </p:cNvPr>
          <p:cNvPicPr>
            <a:picLocks noChangeAspect="1"/>
          </p:cNvPicPr>
          <p:nvPr/>
        </p:nvPicPr>
        <p:blipFill>
          <a:blip r:embed="rId4"/>
          <a:stretch>
            <a:fillRect/>
          </a:stretch>
        </p:blipFill>
        <p:spPr>
          <a:xfrm>
            <a:off x="7658057" y="879894"/>
            <a:ext cx="2219325" cy="2143125"/>
          </a:xfrm>
          <a:prstGeom prst="rect">
            <a:avLst/>
          </a:prstGeom>
        </p:spPr>
      </p:pic>
    </p:spTree>
    <p:extLst>
      <p:ext uri="{BB962C8B-B14F-4D97-AF65-F5344CB8AC3E}">
        <p14:creationId xmlns:p14="http://schemas.microsoft.com/office/powerpoint/2010/main" val="2295383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8E77-DCCD-4443-A3C4-B84A102D7FDD}"/>
              </a:ext>
            </a:extLst>
          </p:cNvPr>
          <p:cNvSpPr>
            <a:spLocks noGrp="1"/>
          </p:cNvSpPr>
          <p:nvPr>
            <p:ph type="title"/>
          </p:nvPr>
        </p:nvSpPr>
        <p:spPr>
          <a:xfrm>
            <a:off x="609600" y="378335"/>
            <a:ext cx="10972800" cy="811358"/>
          </a:xfrm>
        </p:spPr>
        <p:txBody>
          <a:bodyPr/>
          <a:lstStyle/>
          <a:p>
            <a:r>
              <a:rPr lang="en-US" dirty="0"/>
              <a:t>Backups</a:t>
            </a:r>
          </a:p>
        </p:txBody>
      </p:sp>
      <p:sp>
        <p:nvSpPr>
          <p:cNvPr id="4" name="Slide Number Placeholder 3">
            <a:extLst>
              <a:ext uri="{FF2B5EF4-FFF2-40B4-BE49-F238E27FC236}">
                <a16:creationId xmlns:a16="http://schemas.microsoft.com/office/drawing/2014/main" id="{B2895841-1DC3-4EDD-AD39-4619C5A29C33}"/>
              </a:ext>
            </a:extLst>
          </p:cNvPr>
          <p:cNvSpPr>
            <a:spLocks noGrp="1"/>
          </p:cNvSpPr>
          <p:nvPr>
            <p:ph type="sldNum" sz="quarter" idx="4"/>
          </p:nvPr>
        </p:nvSpPr>
        <p:spPr/>
        <p:txBody>
          <a:bodyPr/>
          <a:lstStyle/>
          <a:p>
            <a:fld id="{6E6030FC-FB78-5E4D-92EA-5D9433591EA9}" type="slidenum">
              <a:rPr lang="en-US" smtClean="0"/>
              <a:pPr/>
              <a:t>32</a:t>
            </a:fld>
            <a:endParaRPr lang="en-US" dirty="0"/>
          </a:p>
        </p:txBody>
      </p:sp>
    </p:spTree>
    <p:extLst>
      <p:ext uri="{BB962C8B-B14F-4D97-AF65-F5344CB8AC3E}">
        <p14:creationId xmlns:p14="http://schemas.microsoft.com/office/powerpoint/2010/main" val="1991781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FD25-E4B1-4206-9CFF-199D8C0A6A30}"/>
              </a:ext>
            </a:extLst>
          </p:cNvPr>
          <p:cNvSpPr>
            <a:spLocks noGrp="1"/>
          </p:cNvSpPr>
          <p:nvPr>
            <p:ph type="title"/>
          </p:nvPr>
        </p:nvSpPr>
        <p:spPr/>
        <p:txBody>
          <a:bodyPr/>
          <a:lstStyle/>
          <a:p>
            <a:r>
              <a:rPr lang="en-US" dirty="0"/>
              <a:t>Making the most of our session</a:t>
            </a:r>
          </a:p>
        </p:txBody>
      </p:sp>
      <p:sp>
        <p:nvSpPr>
          <p:cNvPr id="4" name="Slide Number Placeholder 3">
            <a:extLst>
              <a:ext uri="{FF2B5EF4-FFF2-40B4-BE49-F238E27FC236}">
                <a16:creationId xmlns:a16="http://schemas.microsoft.com/office/drawing/2014/main" id="{13C37834-AA36-4481-A356-38FD42D25813}"/>
              </a:ext>
            </a:extLst>
          </p:cNvPr>
          <p:cNvSpPr>
            <a:spLocks noGrp="1"/>
          </p:cNvSpPr>
          <p:nvPr>
            <p:ph type="sldNum" sz="quarter" idx="4"/>
          </p:nvPr>
        </p:nvSpPr>
        <p:spPr/>
        <p:txBody>
          <a:bodyPr/>
          <a:lstStyle/>
          <a:p>
            <a:fld id="{6E6030FC-FB78-5E4D-92EA-5D9433591EA9}" type="slidenum">
              <a:rPr lang="en-US" smtClean="0"/>
              <a:pPr/>
              <a:t>4</a:t>
            </a:fld>
            <a:endParaRPr lang="en-US" dirty="0"/>
          </a:p>
        </p:txBody>
      </p:sp>
      <p:pic>
        <p:nvPicPr>
          <p:cNvPr id="6" name="Picture 5">
            <a:extLst>
              <a:ext uri="{FF2B5EF4-FFF2-40B4-BE49-F238E27FC236}">
                <a16:creationId xmlns:a16="http://schemas.microsoft.com/office/drawing/2014/main" id="{D9C3AAC7-F47A-4904-A918-E9FB738273D2}"/>
              </a:ext>
            </a:extLst>
          </p:cNvPr>
          <p:cNvPicPr>
            <a:picLocks noChangeAspect="1"/>
          </p:cNvPicPr>
          <p:nvPr/>
        </p:nvPicPr>
        <p:blipFill>
          <a:blip r:embed="rId3"/>
          <a:stretch>
            <a:fillRect/>
          </a:stretch>
        </p:blipFill>
        <p:spPr>
          <a:xfrm>
            <a:off x="1693763" y="793954"/>
            <a:ext cx="8914452" cy="6060521"/>
          </a:xfrm>
          <a:prstGeom prst="rect">
            <a:avLst/>
          </a:prstGeom>
        </p:spPr>
      </p:pic>
    </p:spTree>
    <p:extLst>
      <p:ext uri="{BB962C8B-B14F-4D97-AF65-F5344CB8AC3E}">
        <p14:creationId xmlns:p14="http://schemas.microsoft.com/office/powerpoint/2010/main" val="1501914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EBD93-D064-4C02-BD26-ABFA58C2C7ED}"/>
              </a:ext>
            </a:extLst>
          </p:cNvPr>
          <p:cNvSpPr>
            <a:spLocks noGrp="1"/>
          </p:cNvSpPr>
          <p:nvPr>
            <p:ph type="title"/>
          </p:nvPr>
        </p:nvSpPr>
        <p:spPr>
          <a:xfrm>
            <a:off x="664589" y="474257"/>
            <a:ext cx="10972800" cy="811358"/>
          </a:xfrm>
        </p:spPr>
        <p:txBody>
          <a:bodyPr/>
          <a:lstStyle/>
          <a:p>
            <a:r>
              <a:rPr lang="en-US" dirty="0"/>
              <a:t>Note taker</a:t>
            </a:r>
          </a:p>
        </p:txBody>
      </p:sp>
      <p:sp>
        <p:nvSpPr>
          <p:cNvPr id="4" name="Slide Number Placeholder 3">
            <a:extLst>
              <a:ext uri="{FF2B5EF4-FFF2-40B4-BE49-F238E27FC236}">
                <a16:creationId xmlns:a16="http://schemas.microsoft.com/office/drawing/2014/main" id="{08250FE4-3B5B-4B27-92DC-82799EA944F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Box 4">
            <a:extLst>
              <a:ext uri="{FF2B5EF4-FFF2-40B4-BE49-F238E27FC236}">
                <a16:creationId xmlns:a16="http://schemas.microsoft.com/office/drawing/2014/main" id="{93907F8A-0396-47F4-A202-E5B9388B7D56}"/>
              </a:ext>
            </a:extLst>
          </p:cNvPr>
          <p:cNvSpPr txBox="1"/>
          <p:nvPr/>
        </p:nvSpPr>
        <p:spPr>
          <a:xfrm>
            <a:off x="661932" y="1048751"/>
            <a:ext cx="1019754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The PGB Executive Session is being recorded on MS TEAMS. A link to the recording will be provided and meeting minutes will be posted on the NIEMOpen Git Repo once approved: </a:t>
            </a: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hlinkClick r:id="rId2"/>
              </a:rPr>
              <a:t>https://github.com/niemopen/oasis-open-project/tree/main/pgb-meeting-minutes</a:t>
            </a: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sp>
        <p:nvSpPr>
          <p:cNvPr id="6" name="TextBox 5">
            <a:extLst>
              <a:ext uri="{FF2B5EF4-FFF2-40B4-BE49-F238E27FC236}">
                <a16:creationId xmlns:a16="http://schemas.microsoft.com/office/drawing/2014/main" id="{56602E0D-D725-43B5-A5B7-9E94EB99D8C7}"/>
              </a:ext>
            </a:extLst>
          </p:cNvPr>
          <p:cNvSpPr txBox="1"/>
          <p:nvPr/>
        </p:nvSpPr>
        <p:spPr>
          <a:xfrm>
            <a:off x="765313" y="2398874"/>
            <a:ext cx="4820478" cy="38472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EEECE1">
                    <a:lumMod val="10000"/>
                  </a:srgbClr>
                </a:solidFill>
                <a:effectLst/>
                <a:uLnTx/>
                <a:uFillTx/>
                <a:latin typeface="Arial"/>
                <a:ea typeface="+mn-ea"/>
                <a:cs typeface="+mn-cs"/>
              </a:rPr>
              <a:t>Meeting support, note takers: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Aubrey Beach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3"/>
              </a:rPr>
              <a:t>aubrey.l.beach.ctr@mail.mil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Shunda Louis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4"/>
              </a:rPr>
              <a:t>shunda.r.louis.ctr@mail.mil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Stephen Sullivan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hlinkClick r:id="rId5"/>
              </a:rPr>
              <a:t>stephen.m.sullivan14.ctr@mail.mil</a:t>
            </a: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pic>
        <p:nvPicPr>
          <p:cNvPr id="7" name="Picture 6" descr="A picture containing person, person, necktie, outdoor&#10;&#10;Description automatically generated">
            <a:extLst>
              <a:ext uri="{FF2B5EF4-FFF2-40B4-BE49-F238E27FC236}">
                <a16:creationId xmlns:a16="http://schemas.microsoft.com/office/drawing/2014/main" id="{87788F31-26BD-4BC2-A6C6-AC01A12453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8776" y="2785533"/>
            <a:ext cx="1828516" cy="1769532"/>
          </a:xfrm>
          <a:prstGeom prst="rect">
            <a:avLst/>
          </a:prstGeom>
        </p:spPr>
      </p:pic>
      <p:pic>
        <p:nvPicPr>
          <p:cNvPr id="9" name="Picture 8" descr="A person wearing glasses&#10;&#10;Description automatically generated with medium confidence">
            <a:extLst>
              <a:ext uri="{FF2B5EF4-FFF2-40B4-BE49-F238E27FC236}">
                <a16:creationId xmlns:a16="http://schemas.microsoft.com/office/drawing/2014/main" id="{954E2FCC-26C9-4E67-A80D-1D0C97203D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89864" y="4682295"/>
            <a:ext cx="2038261" cy="1528695"/>
          </a:xfrm>
          <a:prstGeom prst="rect">
            <a:avLst/>
          </a:prstGeom>
        </p:spPr>
      </p:pic>
      <p:pic>
        <p:nvPicPr>
          <p:cNvPr id="10" name="Picture 9">
            <a:extLst>
              <a:ext uri="{FF2B5EF4-FFF2-40B4-BE49-F238E27FC236}">
                <a16:creationId xmlns:a16="http://schemas.microsoft.com/office/drawing/2014/main" id="{5C3417D9-CA66-47EB-AEE7-C0765E64F7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49531" y="3877051"/>
            <a:ext cx="1828516" cy="1846524"/>
          </a:xfrm>
          <a:prstGeom prst="rect">
            <a:avLst/>
          </a:prstGeom>
        </p:spPr>
      </p:pic>
    </p:spTree>
    <p:extLst>
      <p:ext uri="{BB962C8B-B14F-4D97-AF65-F5344CB8AC3E}">
        <p14:creationId xmlns:p14="http://schemas.microsoft.com/office/powerpoint/2010/main" val="293826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Roll call</a:t>
            </a:r>
          </a:p>
        </p:txBody>
      </p:sp>
      <p:sp>
        <p:nvSpPr>
          <p:cNvPr id="3" name="Text Placeholder 2">
            <a:extLst>
              <a:ext uri="{FF2B5EF4-FFF2-40B4-BE49-F238E27FC236}">
                <a16:creationId xmlns:a16="http://schemas.microsoft.com/office/drawing/2014/main" id="{BBADD056-D2FA-4A6F-B173-96A83BC9A3CC}"/>
              </a:ext>
            </a:extLst>
          </p:cNvPr>
          <p:cNvSpPr>
            <a:spLocks noGrp="1"/>
          </p:cNvSpPr>
          <p:nvPr>
            <p:ph type="body" sz="quarter" idx="13"/>
          </p:nvPr>
        </p:nvSpPr>
        <p:spPr/>
        <p:txBody>
          <a:bodyPr>
            <a:normAutofit fontScale="77500" lnSpcReduction="20000"/>
          </a:bodyPr>
          <a:lstStyle/>
          <a:p>
            <a:r>
              <a:rPr lang="en-US" b="1" dirty="0"/>
              <a:t>PGB Voting Members:</a:t>
            </a:r>
          </a:p>
          <a:p>
            <a:pPr lvl="1"/>
            <a:r>
              <a:rPr lang="en-US" dirty="0"/>
              <a:t>Department of Defense Joint Staff J6 (DoD JS J6)</a:t>
            </a:r>
          </a:p>
          <a:p>
            <a:pPr lvl="1"/>
            <a:r>
              <a:rPr lang="en-US" dirty="0"/>
              <a:t>Department of Homeland Security Science &amp; Technology (DHS S&amp;T)</a:t>
            </a:r>
          </a:p>
          <a:p>
            <a:pPr lvl="1"/>
            <a:r>
              <a:rPr lang="en-US" dirty="0"/>
              <a:t>Equivant</a:t>
            </a:r>
          </a:p>
          <a:p>
            <a:pPr lvl="1"/>
            <a:r>
              <a:rPr lang="en-US" dirty="0"/>
              <a:t>Georgia Tech Research Institute (GTRI)</a:t>
            </a:r>
          </a:p>
          <a:p>
            <a:pPr lvl="1" algn="just"/>
            <a:r>
              <a:rPr lang="en-US" sz="2000" dirty="0">
                <a:solidFill>
                  <a:srgbClr val="8B8B8B">
                    <a:lumMod val="50000"/>
                  </a:srgbClr>
                </a:solidFill>
                <a:latin typeface="Arial"/>
              </a:rPr>
              <a:t>Integrated Justice Information Systems Institute (IJIS)</a:t>
            </a:r>
          </a:p>
          <a:p>
            <a:pPr lvl="1" algn="just"/>
            <a:r>
              <a:rPr lang="en-US" sz="2000" dirty="0">
                <a:solidFill>
                  <a:srgbClr val="8B8B8B">
                    <a:lumMod val="50000"/>
                  </a:srgbClr>
                </a:solidFill>
                <a:latin typeface="Arial"/>
              </a:rPr>
              <a:t>Commonwealth of Virginia, Office of Data Governance and Analytics</a:t>
            </a:r>
          </a:p>
          <a:p>
            <a:pPr lvl="1" algn="just"/>
            <a:r>
              <a:rPr lang="en-US" sz="2000" dirty="0">
                <a:solidFill>
                  <a:srgbClr val="8B8B8B">
                    <a:lumMod val="50000"/>
                  </a:srgbClr>
                </a:solidFill>
                <a:latin typeface="Arial"/>
              </a:rPr>
              <a:t>Criminal justice Information Systems Division (CJISD), Federal Bureau of Investigation</a:t>
            </a:r>
          </a:p>
          <a:p>
            <a:pPr lvl="1" algn="just"/>
            <a:r>
              <a:rPr lang="en-US" sz="2000" dirty="0">
                <a:solidFill>
                  <a:srgbClr val="8B8B8B">
                    <a:lumMod val="50000"/>
                  </a:srgbClr>
                </a:solidFill>
                <a:latin typeface="Arial"/>
              </a:rPr>
              <a:t>National Institute of Justice (NIJ) </a:t>
            </a:r>
          </a:p>
          <a:p>
            <a:pPr lvl="1" algn="just"/>
            <a:r>
              <a:rPr lang="en-US" sz="2000" dirty="0">
                <a:solidFill>
                  <a:srgbClr val="8B8B8B">
                    <a:lumMod val="50000"/>
                  </a:srgbClr>
                </a:solidFill>
                <a:latin typeface="Arial"/>
              </a:rPr>
              <a:t>Bureau of Justice Statistics (BJS)</a:t>
            </a:r>
          </a:p>
          <a:p>
            <a:pPr lvl="1" algn="just"/>
            <a:r>
              <a:rPr lang="en-US" sz="2000" dirty="0">
                <a:solidFill>
                  <a:srgbClr val="8B8B8B">
                    <a:lumMod val="50000"/>
                  </a:srgbClr>
                </a:solidFill>
                <a:latin typeface="Arial"/>
              </a:rPr>
              <a:t>National Association for Justice Information Systems (NAJIS)</a:t>
            </a:r>
          </a:p>
          <a:p>
            <a:pPr marL="457200" lvl="1" indent="0">
              <a:buNone/>
            </a:pPr>
            <a:endParaRPr lang="en-US" dirty="0"/>
          </a:p>
          <a:p>
            <a:r>
              <a:rPr lang="en-US" b="1" dirty="0"/>
              <a:t>PGB Expert Voting Members</a:t>
            </a:r>
          </a:p>
          <a:p>
            <a:pPr lvl="1"/>
            <a:r>
              <a:rPr lang="en-US" dirty="0"/>
              <a:t>NBAC TSC</a:t>
            </a:r>
          </a:p>
          <a:p>
            <a:pPr lvl="1"/>
            <a:r>
              <a:rPr lang="en-US" dirty="0"/>
              <a:t>NTAC TSC</a:t>
            </a:r>
          </a:p>
          <a:p>
            <a:pPr lvl="1"/>
            <a:r>
              <a:rPr lang="en-US" dirty="0"/>
              <a:t>NMO TSC</a:t>
            </a:r>
          </a:p>
          <a:p>
            <a:pPr marL="457200" lvl="1" indent="0">
              <a:buNone/>
            </a:pPr>
            <a:endParaRPr lang="en-US" dirty="0"/>
          </a:p>
          <a:p>
            <a:r>
              <a:rPr lang="en-US" b="1" dirty="0"/>
              <a:t>PGB Expert NON-Voting Members</a:t>
            </a:r>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fld id="{6E6030FC-FB78-5E4D-92EA-5D9433591EA9}" type="slidenum">
              <a:rPr lang="en-US" smtClean="0"/>
              <a:pPr/>
              <a:t>6</a:t>
            </a:fld>
            <a:endParaRPr lang="en-US" dirty="0"/>
          </a:p>
        </p:txBody>
      </p:sp>
    </p:spTree>
    <p:extLst>
      <p:ext uri="{BB962C8B-B14F-4D97-AF65-F5344CB8AC3E}">
        <p14:creationId xmlns:p14="http://schemas.microsoft.com/office/powerpoint/2010/main" val="1145725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51E59-8EEF-90B0-6733-0167A77E4395}"/>
              </a:ext>
            </a:extLst>
          </p:cNvPr>
          <p:cNvSpPr>
            <a:spLocks noGrp="1"/>
          </p:cNvSpPr>
          <p:nvPr>
            <p:ph type="title"/>
          </p:nvPr>
        </p:nvSpPr>
        <p:spPr/>
        <p:txBody>
          <a:bodyPr/>
          <a:lstStyle/>
          <a:p>
            <a:r>
              <a:rPr lang="en-US" dirty="0"/>
              <a:t>Announcements</a:t>
            </a:r>
          </a:p>
        </p:txBody>
      </p:sp>
      <p:sp>
        <p:nvSpPr>
          <p:cNvPr id="3" name="Text Placeholder 2">
            <a:extLst>
              <a:ext uri="{FF2B5EF4-FFF2-40B4-BE49-F238E27FC236}">
                <a16:creationId xmlns:a16="http://schemas.microsoft.com/office/drawing/2014/main" id="{AA344D06-6008-826E-6746-C96153FBEFAE}"/>
              </a:ext>
            </a:extLst>
          </p:cNvPr>
          <p:cNvSpPr>
            <a:spLocks noGrp="1"/>
          </p:cNvSpPr>
          <p:nvPr>
            <p:ph type="body" sz="quarter" idx="13"/>
          </p:nvPr>
        </p:nvSpPr>
        <p:spPr/>
        <p:txBody>
          <a:bodyPr/>
          <a:lstStyle/>
          <a:p>
            <a:pPr marL="457200" lvl="1" indent="0">
              <a:buNone/>
            </a:pPr>
            <a:endParaRPr lang="en-US" dirty="0">
              <a:highlight>
                <a:srgbClr val="FFFF00"/>
              </a:highlight>
            </a:endParaRPr>
          </a:p>
          <a:p>
            <a:r>
              <a:rPr lang="en-US" dirty="0"/>
              <a:t>PGB approved NIEMOpen NDR v6.0 PSD01</a:t>
            </a:r>
          </a:p>
          <a:p>
            <a:pPr lvl="1"/>
            <a:r>
              <a:rPr lang="en-US" dirty="0"/>
              <a:t>Submitted for Publication to OASIS Library</a:t>
            </a:r>
          </a:p>
          <a:p>
            <a:pPr lvl="1"/>
            <a:endParaRPr lang="en-US" dirty="0"/>
          </a:p>
          <a:p>
            <a:r>
              <a:rPr lang="en-US" dirty="0"/>
              <a:t>Chair informed PGB of impending vote to approve NIEM Model v6.0 PS02 and submit for publishing</a:t>
            </a:r>
          </a:p>
          <a:p>
            <a:pPr lvl="1"/>
            <a:endParaRPr lang="en-US" dirty="0">
              <a:highlight>
                <a:srgbClr val="FFFF00"/>
              </a:highlight>
            </a:endParaRPr>
          </a:p>
          <a:p>
            <a:pPr lvl="1"/>
            <a:endParaRPr lang="en-US" dirty="0"/>
          </a:p>
          <a:p>
            <a:endParaRPr lang="en-US" dirty="0"/>
          </a:p>
        </p:txBody>
      </p:sp>
      <p:sp>
        <p:nvSpPr>
          <p:cNvPr id="4" name="Slide Number Placeholder 3">
            <a:extLst>
              <a:ext uri="{FF2B5EF4-FFF2-40B4-BE49-F238E27FC236}">
                <a16:creationId xmlns:a16="http://schemas.microsoft.com/office/drawing/2014/main" id="{109AD975-6EB8-4886-774E-B9D445303A89}"/>
              </a:ext>
            </a:extLst>
          </p:cNvPr>
          <p:cNvSpPr>
            <a:spLocks noGrp="1"/>
          </p:cNvSpPr>
          <p:nvPr>
            <p:ph type="sldNum" sz="quarter" idx="4"/>
          </p:nvPr>
        </p:nvSpPr>
        <p:spPr/>
        <p:txBody>
          <a:bodyPr/>
          <a:lstStyle/>
          <a:p>
            <a:fld id="{6E6030FC-FB78-5E4D-92EA-5D9433591EA9}" type="slidenum">
              <a:rPr lang="en-US" smtClean="0"/>
              <a:pPr/>
              <a:t>7</a:t>
            </a:fld>
            <a:endParaRPr lang="en-US" dirty="0"/>
          </a:p>
        </p:txBody>
      </p:sp>
    </p:spTree>
    <p:extLst>
      <p:ext uri="{BB962C8B-B14F-4D97-AF65-F5344CB8AC3E}">
        <p14:creationId xmlns:p14="http://schemas.microsoft.com/office/powerpoint/2010/main" val="93316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9098" y="289996"/>
            <a:ext cx="758008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3"/>
          <a:stretch>
            <a:fillRect/>
          </a:stretch>
        </p:blipFill>
        <p:spPr>
          <a:xfrm>
            <a:off x="1357310" y="1028457"/>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3505101" y="247454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1357309" y="2467576"/>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sp>
        <p:nvSpPr>
          <p:cNvPr id="21" name="TextBox 20">
            <a:extLst>
              <a:ext uri="{FF2B5EF4-FFF2-40B4-BE49-F238E27FC236}">
                <a16:creationId xmlns:a16="http://schemas.microsoft.com/office/drawing/2014/main" id="{D17CC975-4B00-4C3D-890A-997EBA867B36}"/>
              </a:ext>
            </a:extLst>
          </p:cNvPr>
          <p:cNvSpPr txBox="1"/>
          <p:nvPr/>
        </p:nvSpPr>
        <p:spPr>
          <a:xfrm>
            <a:off x="5525806" y="2428964"/>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876" y="1020414"/>
            <a:ext cx="825487" cy="1238525"/>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5"/>
          <a:stretch>
            <a:fillRect/>
          </a:stretch>
        </p:blipFill>
        <p:spPr>
          <a:xfrm>
            <a:off x="7936676" y="1018266"/>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7748235" y="2424739"/>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6"/>
          <a:stretch>
            <a:fillRect/>
          </a:stretch>
        </p:blipFill>
        <p:spPr>
          <a:xfrm>
            <a:off x="3549452" y="104479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9473202" y="2393081"/>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9671" y="954232"/>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1275669" y="5088005"/>
            <a:ext cx="1854920" cy="1169551"/>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8"/>
          <a:stretch>
            <a:fillRect/>
          </a:stretch>
        </p:blipFill>
        <p:spPr>
          <a:xfrm>
            <a:off x="1438276" y="3869373"/>
            <a:ext cx="1196590"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3436781" y="5088005"/>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7401" y="3847332"/>
            <a:ext cx="930505" cy="1240673"/>
          </a:xfrm>
          <a:prstGeom prst="rect">
            <a:avLst/>
          </a:prstGeom>
        </p:spPr>
      </p:pic>
      <p:sp>
        <p:nvSpPr>
          <p:cNvPr id="7" name="TextBox 6">
            <a:extLst>
              <a:ext uri="{FF2B5EF4-FFF2-40B4-BE49-F238E27FC236}">
                <a16:creationId xmlns:a16="http://schemas.microsoft.com/office/drawing/2014/main" id="{4BAFBCBA-F263-2BD4-2E5A-D26016930AB0}"/>
              </a:ext>
            </a:extLst>
          </p:cNvPr>
          <p:cNvSpPr txBox="1"/>
          <p:nvPr/>
        </p:nvSpPr>
        <p:spPr>
          <a:xfrm>
            <a:off x="5870114" y="5100029"/>
            <a:ext cx="1277557" cy="107721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Erin Partin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Office of the Principal Deputy Director, National Institute of Justice (NIJ)</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13" name="Picture 12" descr="A person smiling for the camera&#10;&#10;Description automatically generated with medium confidence">
            <a:extLst>
              <a:ext uri="{FF2B5EF4-FFF2-40B4-BE49-F238E27FC236}">
                <a16:creationId xmlns:a16="http://schemas.microsoft.com/office/drawing/2014/main" id="{667E9FF1-D852-BDA4-9F2F-527136E71B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20116" y="3856190"/>
            <a:ext cx="1223274" cy="1223274"/>
          </a:xfrm>
          <a:prstGeom prst="rect">
            <a:avLst/>
          </a:prstGeom>
        </p:spPr>
      </p:pic>
      <p:sp>
        <p:nvSpPr>
          <p:cNvPr id="3" name="TextBox 2">
            <a:extLst>
              <a:ext uri="{FF2B5EF4-FFF2-40B4-BE49-F238E27FC236}">
                <a16:creationId xmlns:a16="http://schemas.microsoft.com/office/drawing/2014/main" id="{1C5A107D-7758-76B4-8A52-802696C656D2}"/>
              </a:ext>
            </a:extLst>
          </p:cNvPr>
          <p:cNvSpPr txBox="1"/>
          <p:nvPr/>
        </p:nvSpPr>
        <p:spPr>
          <a:xfrm>
            <a:off x="7792440" y="5070429"/>
            <a:ext cx="1277557" cy="1215717"/>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Erica Smith</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Data Scientist, Unit Chief – Law Enforcement Incident-Based Statistics Unit, Bureau of Justice Statistics(BJS)</a:t>
            </a:r>
            <a:endPar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20" name="Picture 19" descr="A picture containing person, clothing, suit&#10;&#10;Description automatically generated">
            <a:extLst>
              <a:ext uri="{FF2B5EF4-FFF2-40B4-BE49-F238E27FC236}">
                <a16:creationId xmlns:a16="http://schemas.microsoft.com/office/drawing/2014/main" id="{D2B1F92F-D613-2620-BA4B-5CFD2EF45E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18583" y="3864257"/>
            <a:ext cx="1154155" cy="1154155"/>
          </a:xfrm>
          <a:prstGeom prst="rect">
            <a:avLst/>
          </a:prstGeom>
        </p:spPr>
      </p:pic>
      <p:pic>
        <p:nvPicPr>
          <p:cNvPr id="11" name="Picture 10" descr="A person with a stethoscope on his head&#10;&#10;Description automatically generated with low confidence">
            <a:extLst>
              <a:ext uri="{FF2B5EF4-FFF2-40B4-BE49-F238E27FC236}">
                <a16:creationId xmlns:a16="http://schemas.microsoft.com/office/drawing/2014/main" id="{523601BF-DD12-0209-C80B-826306B3CAE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14766" y="3870155"/>
            <a:ext cx="928850" cy="1207110"/>
          </a:xfrm>
          <a:prstGeom prst="rect">
            <a:avLst/>
          </a:prstGeom>
        </p:spPr>
      </p:pic>
      <p:sp>
        <p:nvSpPr>
          <p:cNvPr id="19" name="TextBox 18">
            <a:extLst>
              <a:ext uri="{FF2B5EF4-FFF2-40B4-BE49-F238E27FC236}">
                <a16:creationId xmlns:a16="http://schemas.microsoft.com/office/drawing/2014/main" id="{C57EE8B3-6ED3-B500-A799-F647D963879A}"/>
              </a:ext>
            </a:extLst>
          </p:cNvPr>
          <p:cNvSpPr txBox="1"/>
          <p:nvPr/>
        </p:nvSpPr>
        <p:spPr>
          <a:xfrm>
            <a:off x="9609671" y="5152617"/>
            <a:ext cx="1361488" cy="1231106"/>
          </a:xfrm>
          <a:prstGeom prst="rect">
            <a:avLst/>
          </a:prstGeom>
          <a:noFill/>
        </p:spPr>
        <p:txBody>
          <a:bodyPr wrap="square">
            <a:spAutoFit/>
          </a:bodyPr>
          <a:lstStyle/>
          <a:p>
            <a:pPr algn="l"/>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a:t>
            </a:r>
            <a:r>
              <a:rPr lang="en-US" sz="1000" b="1" dirty="0">
                <a:solidFill>
                  <a:srgbClr val="8B8B8B">
                    <a:lumMod val="50000"/>
                  </a:srgbClr>
                </a:solidFill>
                <a:latin typeface="Arial"/>
              </a:rPr>
              <a:t>Tom Welch </a:t>
            </a:r>
            <a:r>
              <a:rPr lang="en-US" sz="900" b="1" dirty="0">
                <a:solidFill>
                  <a:srgbClr val="8B8B8B">
                    <a:lumMod val="50000"/>
                  </a:srgbClr>
                </a:solidFill>
                <a:latin typeface="Arial"/>
              </a:rPr>
              <a:t>Director of Information Technology</a:t>
            </a:r>
          </a:p>
          <a:p>
            <a:pPr algn="l"/>
            <a:r>
              <a:rPr lang="en-US" sz="900" b="1" dirty="0">
                <a:solidFill>
                  <a:srgbClr val="8B8B8B">
                    <a:lumMod val="50000"/>
                  </a:srgbClr>
                </a:solidFill>
                <a:latin typeface="Arial"/>
              </a:rPr>
              <a:t>OHIO HIDTA – Including Northern KY &amp; Western PA</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spTree>
    <p:extLst>
      <p:ext uri="{BB962C8B-B14F-4D97-AF65-F5344CB8AC3E}">
        <p14:creationId xmlns:p14="http://schemas.microsoft.com/office/powerpoint/2010/main" val="4202571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99095" y="289996"/>
            <a:ext cx="7140095"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 &amp;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3200" b="1" dirty="0">
                <a:solidFill>
                  <a:srgbClr val="8B8B8B">
                    <a:lumMod val="50000"/>
                  </a:srgbClr>
                </a:solidFill>
                <a:latin typeface="Arial"/>
              </a:rPr>
              <a:t>NON-VOTING MEMBERS</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p>
        </p:txBody>
      </p:sp>
      <p:sp>
        <p:nvSpPr>
          <p:cNvPr id="4" name="TextBox 3">
            <a:extLst>
              <a:ext uri="{FF2B5EF4-FFF2-40B4-BE49-F238E27FC236}">
                <a16:creationId xmlns:a16="http://schemas.microsoft.com/office/drawing/2014/main" id="{4380E9F3-F5A6-BE1A-6DD4-EA80530378F1}"/>
              </a:ext>
            </a:extLst>
          </p:cNvPr>
          <p:cNvSpPr txBox="1"/>
          <p:nvPr/>
        </p:nvSpPr>
        <p:spPr>
          <a:xfrm>
            <a:off x="1235947" y="2429169"/>
            <a:ext cx="3865161" cy="615553"/>
          </a:xfrm>
          <a:prstGeom prst="rect">
            <a:avLst/>
          </a:prstGeom>
          <a:noFill/>
        </p:spPr>
        <p:txBody>
          <a:bodyPr wrap="none" rtlCol="0">
            <a:spAutoFit/>
          </a:bodyPr>
          <a:lstStyle/>
          <a:p>
            <a:r>
              <a:rPr lang="en-US" b="1" dirty="0">
                <a:solidFill>
                  <a:schemeClr val="tx1">
                    <a:lumMod val="50000"/>
                  </a:schemeClr>
                </a:solidFill>
              </a:rPr>
              <a:t>PGB EXPERT VOTING MEMBERS</a:t>
            </a:r>
          </a:p>
          <a:p>
            <a:pPr algn="ctr"/>
            <a:r>
              <a:rPr lang="en-US" sz="1600" b="1" dirty="0">
                <a:solidFill>
                  <a:schemeClr val="tx1">
                    <a:lumMod val="50000"/>
                  </a:schemeClr>
                </a:solidFill>
              </a:rPr>
              <a:t>Technical Steering Committees</a:t>
            </a:r>
          </a:p>
        </p:txBody>
      </p:sp>
      <p:pic>
        <p:nvPicPr>
          <p:cNvPr id="6" name="Picture 5">
            <a:extLst>
              <a:ext uri="{FF2B5EF4-FFF2-40B4-BE49-F238E27FC236}">
                <a16:creationId xmlns:a16="http://schemas.microsoft.com/office/drawing/2014/main" id="{7B91BEC2-A9EE-2701-E7FC-36F48A5E9ACD}"/>
              </a:ext>
            </a:extLst>
          </p:cNvPr>
          <p:cNvPicPr>
            <a:picLocks noChangeAspect="1"/>
          </p:cNvPicPr>
          <p:nvPr/>
        </p:nvPicPr>
        <p:blipFill>
          <a:blip r:embed="rId3"/>
          <a:stretch>
            <a:fillRect/>
          </a:stretch>
        </p:blipFill>
        <p:spPr>
          <a:xfrm>
            <a:off x="2857604" y="2961732"/>
            <a:ext cx="621846" cy="1243692"/>
          </a:xfrm>
          <a:prstGeom prst="rect">
            <a:avLst/>
          </a:prstGeom>
        </p:spPr>
      </p:pic>
      <p:pic>
        <p:nvPicPr>
          <p:cNvPr id="7" name="Picture 6">
            <a:extLst>
              <a:ext uri="{FF2B5EF4-FFF2-40B4-BE49-F238E27FC236}">
                <a16:creationId xmlns:a16="http://schemas.microsoft.com/office/drawing/2014/main" id="{106E5FE8-8C9B-1E7D-D36D-57F3939A04B9}"/>
              </a:ext>
            </a:extLst>
          </p:cNvPr>
          <p:cNvPicPr>
            <a:picLocks noChangeAspect="1"/>
          </p:cNvPicPr>
          <p:nvPr/>
        </p:nvPicPr>
        <p:blipFill>
          <a:blip r:embed="rId4"/>
          <a:stretch>
            <a:fillRect/>
          </a:stretch>
        </p:blipFill>
        <p:spPr>
          <a:xfrm>
            <a:off x="7637004" y="3119850"/>
            <a:ext cx="1012024" cy="1024217"/>
          </a:xfrm>
          <a:prstGeom prst="rect">
            <a:avLst/>
          </a:prstGeom>
        </p:spPr>
      </p:pic>
      <p:pic>
        <p:nvPicPr>
          <p:cNvPr id="8" name="Picture 7">
            <a:extLst>
              <a:ext uri="{FF2B5EF4-FFF2-40B4-BE49-F238E27FC236}">
                <a16:creationId xmlns:a16="http://schemas.microsoft.com/office/drawing/2014/main" id="{38161BBD-B140-F37C-F715-917C58937850}"/>
              </a:ext>
            </a:extLst>
          </p:cNvPr>
          <p:cNvPicPr>
            <a:picLocks noChangeAspect="1"/>
          </p:cNvPicPr>
          <p:nvPr/>
        </p:nvPicPr>
        <p:blipFill>
          <a:blip r:embed="rId5"/>
          <a:stretch>
            <a:fillRect/>
          </a:stretch>
        </p:blipFill>
        <p:spPr>
          <a:xfrm>
            <a:off x="4113469" y="3131701"/>
            <a:ext cx="987638" cy="1024217"/>
          </a:xfrm>
          <a:prstGeom prst="rect">
            <a:avLst/>
          </a:prstGeom>
        </p:spPr>
      </p:pic>
      <p:sp>
        <p:nvSpPr>
          <p:cNvPr id="10" name="TextBox 9">
            <a:extLst>
              <a:ext uri="{FF2B5EF4-FFF2-40B4-BE49-F238E27FC236}">
                <a16:creationId xmlns:a16="http://schemas.microsoft.com/office/drawing/2014/main" id="{7652CD34-20CB-9EDB-AA29-D1D5CCFD6EBA}"/>
              </a:ext>
            </a:extLst>
          </p:cNvPr>
          <p:cNvSpPr txBox="1"/>
          <p:nvPr/>
        </p:nvSpPr>
        <p:spPr>
          <a:xfrm>
            <a:off x="7504237"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Kamran Atri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2" name="TextBox 11">
            <a:extLst>
              <a:ext uri="{FF2B5EF4-FFF2-40B4-BE49-F238E27FC236}">
                <a16:creationId xmlns:a16="http://schemas.microsoft.com/office/drawing/2014/main" id="{FDDF0887-FE2B-75FA-558F-A3F683E54DEA}"/>
              </a:ext>
            </a:extLst>
          </p:cNvPr>
          <p:cNvSpPr txBox="1"/>
          <p:nvPr/>
        </p:nvSpPr>
        <p:spPr>
          <a:xfrm>
            <a:off x="2689291" y="4446464"/>
            <a:ext cx="1277557" cy="646331"/>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Beth Smalley</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Management Office TSC</a:t>
            </a:r>
          </a:p>
        </p:txBody>
      </p:sp>
      <p:sp>
        <p:nvSpPr>
          <p:cNvPr id="13" name="TextBox 12">
            <a:extLst>
              <a:ext uri="{FF2B5EF4-FFF2-40B4-BE49-F238E27FC236}">
                <a16:creationId xmlns:a16="http://schemas.microsoft.com/office/drawing/2014/main" id="{032E3902-2756-583B-D741-73C6D28517C3}"/>
              </a:ext>
            </a:extLst>
          </p:cNvPr>
          <p:cNvSpPr txBox="1"/>
          <p:nvPr/>
        </p:nvSpPr>
        <p:spPr>
          <a:xfrm>
            <a:off x="3966848" y="4385107"/>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900" b="1" dirty="0">
                <a:solidFill>
                  <a:srgbClr val="8B8B8B">
                    <a:lumMod val="50000"/>
                  </a:srgbClr>
                </a:solidFill>
                <a:latin typeface="Arial"/>
              </a:rPr>
              <a:t>Dr</a:t>
            </a: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 Scott Renner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sp>
        <p:nvSpPr>
          <p:cNvPr id="14" name="TextBox 13">
            <a:extLst>
              <a:ext uri="{FF2B5EF4-FFF2-40B4-BE49-F238E27FC236}">
                <a16:creationId xmlns:a16="http://schemas.microsoft.com/office/drawing/2014/main" id="{6F337C02-73FE-AE50-F8DE-2A94D1F4667A}"/>
              </a:ext>
            </a:extLst>
          </p:cNvPr>
          <p:cNvSpPr txBox="1"/>
          <p:nvPr/>
        </p:nvSpPr>
        <p:spPr>
          <a:xfrm>
            <a:off x="6779971" y="2429169"/>
            <a:ext cx="4455066" cy="615553"/>
          </a:xfrm>
          <a:prstGeom prst="rect">
            <a:avLst/>
          </a:prstGeom>
          <a:noFill/>
        </p:spPr>
        <p:txBody>
          <a:bodyPr wrap="none" rtlCol="0">
            <a:spAutoFit/>
          </a:bodyPr>
          <a:lstStyle/>
          <a:p>
            <a:r>
              <a:rPr lang="en-US" b="1" dirty="0">
                <a:solidFill>
                  <a:schemeClr val="tx1">
                    <a:lumMod val="50000"/>
                  </a:schemeClr>
                </a:solidFill>
              </a:rPr>
              <a:t>PGB EXPERT NON-VOTING MEMBERS</a:t>
            </a:r>
          </a:p>
          <a:p>
            <a:pPr algn="ctr"/>
            <a:r>
              <a:rPr lang="en-US" sz="1600" b="1" dirty="0">
                <a:solidFill>
                  <a:schemeClr val="tx1">
                    <a:lumMod val="50000"/>
                  </a:schemeClr>
                </a:solidFill>
              </a:rPr>
              <a:t>Technical Steering Committees</a:t>
            </a:r>
          </a:p>
        </p:txBody>
      </p:sp>
      <p:pic>
        <p:nvPicPr>
          <p:cNvPr id="15" name="Picture 14">
            <a:extLst>
              <a:ext uri="{FF2B5EF4-FFF2-40B4-BE49-F238E27FC236}">
                <a16:creationId xmlns:a16="http://schemas.microsoft.com/office/drawing/2014/main" id="{6863327A-11A3-DA09-5E58-487F8D9F7C44}"/>
              </a:ext>
            </a:extLst>
          </p:cNvPr>
          <p:cNvPicPr>
            <a:picLocks noChangeAspect="1"/>
          </p:cNvPicPr>
          <p:nvPr/>
        </p:nvPicPr>
        <p:blipFill>
          <a:blip r:embed="rId6"/>
          <a:stretch>
            <a:fillRect/>
          </a:stretch>
        </p:blipFill>
        <p:spPr>
          <a:xfrm>
            <a:off x="1512484" y="3202271"/>
            <a:ext cx="1104271" cy="1021983"/>
          </a:xfrm>
          <a:prstGeom prst="rect">
            <a:avLst/>
          </a:prstGeom>
        </p:spPr>
      </p:pic>
      <p:sp>
        <p:nvSpPr>
          <p:cNvPr id="16" name="TextBox 15">
            <a:extLst>
              <a:ext uri="{FF2B5EF4-FFF2-40B4-BE49-F238E27FC236}">
                <a16:creationId xmlns:a16="http://schemas.microsoft.com/office/drawing/2014/main" id="{CA7636C0-14D9-F64D-9D80-4700C8F8D168}"/>
              </a:ext>
            </a:extLst>
          </p:cNvPr>
          <p:cNvSpPr txBox="1"/>
          <p:nvPr/>
        </p:nvSpPr>
        <p:spPr>
          <a:xfrm>
            <a:off x="1425840" y="4489885"/>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Thomas </a:t>
            </a:r>
            <a:r>
              <a:rPr lang="en-US" sz="900" b="1" dirty="0">
                <a:solidFill>
                  <a:srgbClr val="8B8B8B">
                    <a:lumMod val="50000"/>
                  </a:srgbClr>
                </a:solidFill>
                <a:latin typeface="Arial"/>
              </a:rPr>
              <a:t>K</a:t>
            </a:r>
            <a:r>
              <a:rPr kumimoji="0" lang="en-US" sz="900" b="1" i="0" u="none" strike="noStrike" kern="1200" cap="none" spc="0" normalizeH="0" baseline="0" noProof="0" dirty="0" err="1">
                <a:ln>
                  <a:noFill/>
                </a:ln>
                <a:solidFill>
                  <a:srgbClr val="8B8B8B">
                    <a:lumMod val="50000"/>
                  </a:srgbClr>
                </a:solidFill>
                <a:effectLst/>
                <a:uLnTx/>
                <a:uFillTx/>
                <a:latin typeface="Arial"/>
                <a:ea typeface="+mn-ea"/>
                <a:cs typeface="+mn-cs"/>
              </a:rPr>
              <a:t>rul</a:t>
            </a:r>
            <a:endPar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Business Architecture Committee TSC</a:t>
            </a:r>
          </a:p>
        </p:txBody>
      </p:sp>
      <p:sp>
        <p:nvSpPr>
          <p:cNvPr id="18" name="TextBox 17">
            <a:extLst>
              <a:ext uri="{FF2B5EF4-FFF2-40B4-BE49-F238E27FC236}">
                <a16:creationId xmlns:a16="http://schemas.microsoft.com/office/drawing/2014/main" id="{A585EC2B-274B-9F3D-2419-D488B84D232D}"/>
              </a:ext>
            </a:extLst>
          </p:cNvPr>
          <p:cNvSpPr txBox="1"/>
          <p:nvPr/>
        </p:nvSpPr>
        <p:spPr>
          <a:xfrm>
            <a:off x="9401959" y="4246608"/>
            <a:ext cx="1277557" cy="784830"/>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Mr. Brad Bolliger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Co-Chair, NIEM Technical Architecture Committee TSC</a:t>
            </a:r>
          </a:p>
        </p:txBody>
      </p:sp>
      <p:pic>
        <p:nvPicPr>
          <p:cNvPr id="3" name="Picture 2" descr="A person wearing a suit and tie&#10;&#10;Description automatically generated with medium confidence">
            <a:extLst>
              <a:ext uri="{FF2B5EF4-FFF2-40B4-BE49-F238E27FC236}">
                <a16:creationId xmlns:a16="http://schemas.microsoft.com/office/drawing/2014/main" id="{2036784D-AC4B-48ED-38E7-83075B0817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984" y="3017609"/>
            <a:ext cx="816801" cy="1089068"/>
          </a:xfrm>
          <a:prstGeom prst="rect">
            <a:avLst/>
          </a:prstGeom>
        </p:spPr>
      </p:pic>
    </p:spTree>
    <p:extLst>
      <p:ext uri="{BB962C8B-B14F-4D97-AF65-F5344CB8AC3E}">
        <p14:creationId xmlns:p14="http://schemas.microsoft.com/office/powerpoint/2010/main" val="1485614200"/>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XT AND ART">
  <a:themeElements>
    <a:clrScheme name="GTRI 2020 3">
      <a:dk1>
        <a:srgbClr val="3C3C3C"/>
      </a:dk1>
      <a:lt1>
        <a:srgbClr val="F5F5F5"/>
      </a:lt1>
      <a:dk2>
        <a:srgbClr val="808080"/>
      </a:dk2>
      <a:lt2>
        <a:srgbClr val="B6A269"/>
      </a:lt2>
      <a:accent1>
        <a:srgbClr val="3C557C"/>
      </a:accent1>
      <a:accent2>
        <a:srgbClr val="407741"/>
      </a:accent2>
      <a:accent3>
        <a:srgbClr val="326473"/>
      </a:accent3>
      <a:accent4>
        <a:srgbClr val="051D49"/>
      </a:accent4>
      <a:accent5>
        <a:srgbClr val="999082"/>
      </a:accent5>
      <a:accent6>
        <a:srgbClr val="EEB100"/>
      </a:accent6>
      <a:hlink>
        <a:srgbClr val="3B557C"/>
      </a:hlink>
      <a:folHlink>
        <a:srgbClr val="808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97D38D3B-0373-43DC-8E62-FFDCBACE3FBA}" vid="{3564F258-CBFA-4E35-8778-8795542C15F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3DBC4E-DD94-448E-80FB-F46647EDD91A}">
  <ds:schemaRefs>
    <ds:schemaRef ds:uri="http://purl.org/dc/terms/"/>
    <ds:schemaRef ds:uri="http://schemas.microsoft.com/office/2006/documentManagement/types"/>
    <ds:schemaRef ds:uri="http://schemas.microsoft.com/office/2006/metadata/properties"/>
    <ds:schemaRef ds:uri="668b5da2-bb96-4ca8-adfe-f026adba9ac0"/>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5774b216-7350-4865-8b28-a80b4a7f0bbf"/>
  </ds:schemaRefs>
</ds:datastoreItem>
</file>

<file path=docMetadata/LabelInfo.xml><?xml version="1.0" encoding="utf-8"?>
<clbl:labelList xmlns:clbl="http://schemas.microsoft.com/office/2020/mipLabelMetadata">
  <clbl:label id="{3de9faa6-9fe1-49b3-9a08-227a296b54a6}" enabled="1" method="Privileged" siteId="{d5fe813e-0caa-432a-b2ac-d555aa91bd1c}" removed="0"/>
</clbl:labelList>
</file>

<file path=docProps/app.xml><?xml version="1.0" encoding="utf-8"?>
<Properties xmlns="http://schemas.openxmlformats.org/officeDocument/2006/extended-properties" xmlns:vt="http://schemas.openxmlformats.org/officeDocument/2006/docPropsVTypes">
  <TotalTime>17116</TotalTime>
  <Words>5311</Words>
  <Application>Microsoft Office PowerPoint</Application>
  <PresentationFormat>Widescreen</PresentationFormat>
  <Paragraphs>687</Paragraphs>
  <Slides>32</Slides>
  <Notes>29</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32</vt:i4>
      </vt:variant>
    </vt:vector>
  </HeadingPairs>
  <TitlesOfParts>
    <vt:vector size="48" baseType="lpstr">
      <vt:lpstr>Aptos</vt:lpstr>
      <vt:lpstr>Arial</vt:lpstr>
      <vt:lpstr>Bahnschrift</vt:lpstr>
      <vt:lpstr>Calibri</vt:lpstr>
      <vt:lpstr>Helvetica LT Std</vt:lpstr>
      <vt:lpstr>inherit</vt:lpstr>
      <vt:lpstr>Open Sans</vt:lpstr>
      <vt:lpstr>Poppins</vt:lpstr>
      <vt:lpstr>Segoe UI</vt:lpstr>
      <vt:lpstr>Times New Roman</vt:lpstr>
      <vt:lpstr>Tw Cen MT</vt:lpstr>
      <vt:lpstr>Wingdings</vt:lpstr>
      <vt:lpstr>WordVisi_MSFontService</vt:lpstr>
      <vt:lpstr>2_Office Theme</vt:lpstr>
      <vt:lpstr>1_NIEM_white</vt:lpstr>
      <vt:lpstr>TEXT AND ART</vt:lpstr>
      <vt:lpstr>PowerPoint Presentation</vt:lpstr>
      <vt:lpstr>Call to order</vt:lpstr>
      <vt:lpstr>Venue</vt:lpstr>
      <vt:lpstr>Making the most of our session</vt:lpstr>
      <vt:lpstr>Note taker</vt:lpstr>
      <vt:lpstr>Roll call</vt:lpstr>
      <vt:lpstr>Announcements</vt:lpstr>
      <vt:lpstr>PowerPoint Presentation</vt:lpstr>
      <vt:lpstr>PowerPoint Presentation</vt:lpstr>
      <vt:lpstr>NMO, NBAC, &amp; NTAC TSC Co-Chairs &amp; OASIS Maintainers</vt:lpstr>
      <vt:lpstr>Proposed 30 January 2025 PGB Agenda</vt:lpstr>
      <vt:lpstr>Approval of Agenda</vt:lpstr>
      <vt:lpstr>PGB MEMBERS: Around-the-horn</vt:lpstr>
      <vt:lpstr>Approval of 14 November 2024 PGB Minutes</vt:lpstr>
      <vt:lpstr>PowerPoint Presentation</vt:lpstr>
      <vt:lpstr>CY 2024 Q3 Financials </vt:lpstr>
      <vt:lpstr>CY 2024 Q4 Financials </vt:lpstr>
      <vt:lpstr>PowerPoint Presentation</vt:lpstr>
      <vt:lpstr>PowerPoint Presentation</vt:lpstr>
      <vt:lpstr>BREAK</vt:lpstr>
      <vt:lpstr>PGB Topics for Consideration &amp; Vote</vt:lpstr>
      <vt:lpstr>Motion to Approve CY 2025 (Q 2 &amp; 4) Revised PGB Meeting dates</vt:lpstr>
      <vt:lpstr>Specification workflow and timeline</vt:lpstr>
      <vt:lpstr>Motion to Approve CY 2025 (Q 2 &amp; 4) Revised PGB Meeting dates</vt:lpstr>
      <vt:lpstr>NTAC Update - NDR v6.0 PSD01  </vt:lpstr>
      <vt:lpstr>NTAC Update - Niem Model v6.0 PS02</vt:lpstr>
      <vt:lpstr>NBAC TSC Update</vt:lpstr>
      <vt:lpstr>Nmo TSC Update</vt:lpstr>
      <vt:lpstr>Resources</vt:lpstr>
      <vt:lpstr>PGB meeting Schedule</vt:lpstr>
      <vt:lpstr>Adjourn</vt:lpstr>
      <vt:lpstr>Backups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[USA]</cp:lastModifiedBy>
  <cp:revision>885</cp:revision>
  <cp:lastPrinted>2024-11-12T14:26:18Z</cp:lastPrinted>
  <dcterms:created xsi:type="dcterms:W3CDTF">2021-02-21T03:42:26Z</dcterms:created>
  <dcterms:modified xsi:type="dcterms:W3CDTF">2025-01-23T13:28:09Z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